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DejaVu Serif" panose="020B0604020202020204" charset="0"/>
      <p:regular r:id="rId24"/>
    </p:embeddedFont>
    <p:embeddedFont>
      <p:font typeface="Futura Display" panose="020B0604020202020204" charset="0"/>
      <p:regular r:id="rId25"/>
    </p:embeddedFont>
    <p:embeddedFont>
      <p:font typeface="Mr Dafoe" panose="020B0604020202020204" charset="0"/>
      <p:regular r:id="rId26"/>
    </p:embeddedFont>
    <p:embeddedFont>
      <p:font typeface="Muli" panose="020B0604020202020204" charset="0"/>
      <p:regular r:id="rId27"/>
    </p:embeddedFont>
    <p:embeddedFont>
      <p:font typeface="Noto Sans" panose="020B0502040504020204" pitchFamily="34" charset="0"/>
      <p:regular r:id="rId28"/>
      <p:bold r:id="rId29"/>
      <p:italic r:id="rId30"/>
      <p:boldItalic r:id="rId31"/>
    </p:embeddedFont>
    <p:embeddedFont>
      <p:font typeface="Noto Serif Display" panose="020B0604020202020204"/>
      <p:regular r:id="rId32"/>
    </p:embeddedFont>
    <p:embeddedFont>
      <p:font typeface="Noto Serif Display Bold" panose="020B0604020202020204"/>
      <p:regular r:id="rId33"/>
    </p:embeddedFont>
    <p:embeddedFont>
      <p:font typeface="Noto Serif Display Italics" panose="020B0604020202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005738" y="2260462"/>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2"/>
            <a:stretch>
              <a:fillRect/>
            </a:stretch>
          </a:blipFill>
        </p:spPr>
      </p:sp>
      <p:sp>
        <p:nvSpPr>
          <p:cNvPr id="3" name="Freeform 3"/>
          <p:cNvSpPr/>
          <p:nvPr/>
        </p:nvSpPr>
        <p:spPr>
          <a:xfrm>
            <a:off x="8120896" y="-716402"/>
            <a:ext cx="3586584" cy="2976864"/>
          </a:xfrm>
          <a:custGeom>
            <a:avLst/>
            <a:gdLst/>
            <a:ahLst/>
            <a:cxnLst/>
            <a:rect l="l" t="t" r="r" b="b"/>
            <a:pathLst>
              <a:path w="3586584" h="2976864">
                <a:moveTo>
                  <a:pt x="0" y="0"/>
                </a:moveTo>
                <a:lnTo>
                  <a:pt x="3586583" y="0"/>
                </a:lnTo>
                <a:lnTo>
                  <a:pt x="3586583" y="2976864"/>
                </a:lnTo>
                <a:lnTo>
                  <a:pt x="0" y="2976864"/>
                </a:lnTo>
                <a:lnTo>
                  <a:pt x="0" y="0"/>
                </a:lnTo>
                <a:close/>
              </a:path>
            </a:pathLst>
          </a:custGeom>
          <a:blipFill>
            <a:blip r:embed="rId3"/>
            <a:stretch>
              <a:fillRect/>
            </a:stretch>
          </a:blipFill>
        </p:spPr>
      </p:sp>
      <p:sp>
        <p:nvSpPr>
          <p:cNvPr id="4" name="TextBox 4"/>
          <p:cNvSpPr txBox="1"/>
          <p:nvPr/>
        </p:nvSpPr>
        <p:spPr>
          <a:xfrm>
            <a:off x="4177364" y="4228899"/>
            <a:ext cx="7828374" cy="2792065"/>
          </a:xfrm>
          <a:prstGeom prst="rect">
            <a:avLst/>
          </a:prstGeom>
        </p:spPr>
        <p:txBody>
          <a:bodyPr lIns="0" tIns="0" rIns="0" bIns="0" rtlCol="0" anchor="t">
            <a:spAutoFit/>
          </a:bodyPr>
          <a:lstStyle/>
          <a:p>
            <a:pPr algn="ctr">
              <a:lnSpc>
                <a:spcPts val="10954"/>
              </a:lnSpc>
              <a:spcBef>
                <a:spcPct val="0"/>
              </a:spcBef>
            </a:pPr>
            <a:r>
              <a:rPr lang="en-US" sz="9129">
                <a:solidFill>
                  <a:srgbClr val="FFFFFF"/>
                </a:solidFill>
                <a:latin typeface="Muli"/>
              </a:rPr>
              <a:t>PROJECT MD9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29725" y="6289412"/>
            <a:ext cx="4864622" cy="3590975"/>
          </a:xfrm>
          <a:custGeom>
            <a:avLst/>
            <a:gdLst/>
            <a:ahLst/>
            <a:cxnLst/>
            <a:rect l="l" t="t" r="r" b="b"/>
            <a:pathLst>
              <a:path w="4864622" h="3590975">
                <a:moveTo>
                  <a:pt x="0" y="0"/>
                </a:moveTo>
                <a:lnTo>
                  <a:pt x="4864622" y="0"/>
                </a:lnTo>
                <a:lnTo>
                  <a:pt x="4864622" y="3590975"/>
                </a:lnTo>
                <a:lnTo>
                  <a:pt x="0" y="3590975"/>
                </a:lnTo>
                <a:lnTo>
                  <a:pt x="0" y="0"/>
                </a:lnTo>
                <a:close/>
              </a:path>
            </a:pathLst>
          </a:custGeom>
          <a:blipFill>
            <a:blip r:embed="rId2"/>
            <a:stretch>
              <a:fillRect/>
            </a:stretch>
          </a:blipFill>
        </p:spPr>
      </p:sp>
      <p:sp>
        <p:nvSpPr>
          <p:cNvPr id="3" name="Freeform 3"/>
          <p:cNvSpPr/>
          <p:nvPr/>
        </p:nvSpPr>
        <p:spPr>
          <a:xfrm>
            <a:off x="11820223" y="6007864"/>
            <a:ext cx="5439077" cy="3939774"/>
          </a:xfrm>
          <a:custGeom>
            <a:avLst/>
            <a:gdLst/>
            <a:ahLst/>
            <a:cxnLst/>
            <a:rect l="l" t="t" r="r" b="b"/>
            <a:pathLst>
              <a:path w="5439077" h="3939774">
                <a:moveTo>
                  <a:pt x="0" y="0"/>
                </a:moveTo>
                <a:lnTo>
                  <a:pt x="5439077" y="0"/>
                </a:lnTo>
                <a:lnTo>
                  <a:pt x="5439077" y="3939774"/>
                </a:lnTo>
                <a:lnTo>
                  <a:pt x="0" y="3939774"/>
                </a:lnTo>
                <a:lnTo>
                  <a:pt x="0" y="0"/>
                </a:lnTo>
                <a:close/>
              </a:path>
            </a:pathLst>
          </a:custGeom>
          <a:blipFill>
            <a:blip r:embed="rId3"/>
            <a:stretch>
              <a:fillRect/>
            </a:stretch>
          </a:blipFill>
        </p:spPr>
      </p:sp>
      <p:sp>
        <p:nvSpPr>
          <p:cNvPr id="4" name="TextBox 4"/>
          <p:cNvSpPr txBox="1"/>
          <p:nvPr/>
        </p:nvSpPr>
        <p:spPr>
          <a:xfrm>
            <a:off x="1028700" y="962025"/>
            <a:ext cx="16230600"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Câu chuyện của những con chuột đã phá hoại mùa màng của người dân </a:t>
            </a:r>
          </a:p>
        </p:txBody>
      </p:sp>
      <p:sp>
        <p:nvSpPr>
          <p:cNvPr id="5" name="TextBox 5"/>
          <p:cNvSpPr txBox="1"/>
          <p:nvPr/>
        </p:nvSpPr>
        <p:spPr>
          <a:xfrm>
            <a:off x="1028700" y="2874794"/>
            <a:ext cx="16230600" cy="2980690"/>
          </a:xfrm>
          <a:prstGeom prst="rect">
            <a:avLst/>
          </a:prstGeom>
        </p:spPr>
        <p:txBody>
          <a:bodyPr lIns="0" tIns="0" rIns="0" bIns="0" rtlCol="0" anchor="t">
            <a:spAutoFit/>
          </a:bodyPr>
          <a:lstStyle/>
          <a:p>
            <a:pPr algn="just">
              <a:lnSpc>
                <a:spcPts val="4759"/>
              </a:lnSpc>
            </a:pPr>
            <a:r>
              <a:rPr lang="en-US" sz="3399">
                <a:solidFill>
                  <a:srgbClr val="FFFFFF"/>
                </a:solidFill>
                <a:latin typeface="Noto Serif Display"/>
              </a:rPr>
              <a:t>Ngày xưa ở một làng nọ có truyền thống làm nông rất lâu đời mùa vụ đến thu hoạch được rất nhiều thóc , ngô  . Xong lũ chuột kéo  đàn , kéo trận đến để phá hoại  , ăn chộm thóc , ngô mà người dân đã thu hoạch sẵn . Khi phát hiện ra thì dân làng thi nhau cần cuốc , xẻng , chuổi ,... ra đánh đập bầy chuột khiến chúng phải nháo nhác chạy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5400000">
            <a:off x="5324805" y="5133975"/>
            <a:ext cx="7638389" cy="0"/>
          </a:xfrm>
          <a:prstGeom prst="line">
            <a:avLst/>
          </a:prstGeom>
          <a:ln w="19050" cap="rnd">
            <a:solidFill>
              <a:srgbClr val="10B5BF"/>
            </a:solidFill>
            <a:prstDash val="solid"/>
            <a:headEnd type="none" w="sm" len="sm"/>
            <a:tailEnd type="none" w="sm" len="sm"/>
          </a:ln>
        </p:spPr>
      </p:sp>
      <p:sp>
        <p:nvSpPr>
          <p:cNvPr id="3" name="Freeform 3"/>
          <p:cNvSpPr/>
          <p:nvPr/>
        </p:nvSpPr>
        <p:spPr>
          <a:xfrm>
            <a:off x="1028700" y="1679597"/>
            <a:ext cx="7580239" cy="7859179"/>
          </a:xfrm>
          <a:custGeom>
            <a:avLst/>
            <a:gdLst/>
            <a:ahLst/>
            <a:cxnLst/>
            <a:rect l="l" t="t" r="r" b="b"/>
            <a:pathLst>
              <a:path w="7580239" h="7859179">
                <a:moveTo>
                  <a:pt x="0" y="0"/>
                </a:moveTo>
                <a:lnTo>
                  <a:pt x="7580239" y="0"/>
                </a:lnTo>
                <a:lnTo>
                  <a:pt x="7580239" y="7859179"/>
                </a:lnTo>
                <a:lnTo>
                  <a:pt x="0" y="7859179"/>
                </a:lnTo>
                <a:lnTo>
                  <a:pt x="0" y="0"/>
                </a:lnTo>
                <a:close/>
              </a:path>
            </a:pathLst>
          </a:custGeom>
          <a:blipFill>
            <a:blip r:embed="rId2"/>
            <a:stretch>
              <a:fillRect l="-6575" t="-9134" r="-6575"/>
            </a:stretch>
          </a:blipFill>
        </p:spPr>
      </p:sp>
      <p:sp>
        <p:nvSpPr>
          <p:cNvPr id="5" name="TextBox 5"/>
          <p:cNvSpPr txBox="1"/>
          <p:nvPr/>
        </p:nvSpPr>
        <p:spPr>
          <a:xfrm>
            <a:off x="9134475" y="1622447"/>
            <a:ext cx="8105775" cy="2647649"/>
          </a:xfrm>
          <a:prstGeom prst="rect">
            <a:avLst/>
          </a:prstGeom>
        </p:spPr>
        <p:txBody>
          <a:bodyPr lIns="0" tIns="0" rIns="0" bIns="0" rtlCol="0" anchor="t">
            <a:spAutoFit/>
          </a:bodyPr>
          <a:lstStyle/>
          <a:p>
            <a:pPr algn="just">
              <a:lnSpc>
                <a:spcPts val="4216"/>
              </a:lnSpc>
              <a:spcBef>
                <a:spcPct val="0"/>
              </a:spcBef>
            </a:pPr>
            <a:r>
              <a:rPr lang="en-US" sz="3011">
                <a:solidFill>
                  <a:srgbClr val="141414"/>
                </a:solidFill>
                <a:latin typeface="Noto Serif Display"/>
              </a:rPr>
              <a:t> ứng dụng rất nổi bật của phần mềm Scratch là</a:t>
            </a:r>
            <a:r>
              <a:rPr lang="en-US" sz="3011">
                <a:solidFill>
                  <a:srgbClr val="FFFFFF"/>
                </a:solidFill>
                <a:latin typeface="Noto Serif Display"/>
              </a:rPr>
              <a:t> Scratch là phần mềm thiết kế ra các trò Game trí tuệ, hoạt ảnh, mô phỏng.. Và đặc biệt là rèn luyện tinhd tư duy sáng tạo cho người mới học lập trình </a:t>
            </a:r>
          </a:p>
        </p:txBody>
      </p:sp>
      <p:sp>
        <p:nvSpPr>
          <p:cNvPr id="6" name="TextBox 6"/>
          <p:cNvSpPr txBox="1"/>
          <p:nvPr/>
        </p:nvSpPr>
        <p:spPr>
          <a:xfrm>
            <a:off x="7663635" y="336642"/>
            <a:ext cx="6134796" cy="692897"/>
          </a:xfrm>
          <a:prstGeom prst="rect">
            <a:avLst/>
          </a:prstGeom>
        </p:spPr>
        <p:txBody>
          <a:bodyPr lIns="0" tIns="0" rIns="0" bIns="0" rtlCol="0" anchor="t">
            <a:spAutoFit/>
          </a:bodyPr>
          <a:lstStyle/>
          <a:p>
            <a:pPr algn="ctr">
              <a:lnSpc>
                <a:spcPts val="5620"/>
              </a:lnSpc>
            </a:pPr>
            <a:r>
              <a:rPr lang="en-US" sz="4014">
                <a:solidFill>
                  <a:srgbClr val="000000"/>
                </a:solidFill>
                <a:latin typeface="Noto Serif Display"/>
              </a:rPr>
              <a:t>Cô</a:t>
            </a:r>
          </a:p>
        </p:txBody>
      </p:sp>
      <p:sp>
        <p:nvSpPr>
          <p:cNvPr id="8" name="TextBox 8"/>
          <p:cNvSpPr txBox="1"/>
          <p:nvPr/>
        </p:nvSpPr>
        <p:spPr>
          <a:xfrm>
            <a:off x="3481512" y="415435"/>
            <a:ext cx="12286051" cy="480068"/>
          </a:xfrm>
          <a:prstGeom prst="rect">
            <a:avLst/>
          </a:prstGeom>
        </p:spPr>
        <p:txBody>
          <a:bodyPr lIns="0" tIns="0" rIns="0" bIns="0" rtlCol="0" anchor="t">
            <a:spAutoFit/>
          </a:bodyPr>
          <a:lstStyle/>
          <a:p>
            <a:pPr algn="ctr">
              <a:lnSpc>
                <a:spcPts val="4039"/>
              </a:lnSpc>
            </a:pPr>
            <a:r>
              <a:rPr lang="en-US" sz="2885" dirty="0">
                <a:solidFill>
                  <a:srgbClr val="FAFAF6"/>
                </a:solidFill>
                <a:latin typeface="Noto Serif Display"/>
              </a:rPr>
              <a:t>3.3: </a:t>
            </a:r>
            <a:r>
              <a:rPr lang="en-US" sz="2885" dirty="0" err="1">
                <a:solidFill>
                  <a:srgbClr val="FAFAF6"/>
                </a:solidFill>
                <a:latin typeface="Noto Serif Display"/>
              </a:rPr>
              <a:t>Công</a:t>
            </a:r>
            <a:r>
              <a:rPr lang="en-US" sz="2885" dirty="0">
                <a:solidFill>
                  <a:srgbClr val="FAFAF6"/>
                </a:solidFill>
                <a:latin typeface="Noto Serif Display"/>
              </a:rPr>
              <a:t> </a:t>
            </a:r>
            <a:r>
              <a:rPr lang="en-US" sz="2885" dirty="0" err="1">
                <a:solidFill>
                  <a:srgbClr val="FAFAF6"/>
                </a:solidFill>
                <a:latin typeface="Noto Serif Display"/>
              </a:rPr>
              <a:t>nghệ</a:t>
            </a:r>
            <a:r>
              <a:rPr lang="en-US" sz="2885" dirty="0">
                <a:solidFill>
                  <a:srgbClr val="FAFAF6"/>
                </a:solidFill>
                <a:latin typeface="Noto Serif Display"/>
              </a:rPr>
              <a:t> </a:t>
            </a:r>
            <a:r>
              <a:rPr lang="en-US" sz="2885" dirty="0" err="1">
                <a:solidFill>
                  <a:srgbClr val="FAFAF6"/>
                </a:solidFill>
                <a:latin typeface="Noto Serif Display"/>
              </a:rPr>
              <a:t>sử</a:t>
            </a:r>
            <a:r>
              <a:rPr lang="en-US" sz="2885" dirty="0">
                <a:solidFill>
                  <a:srgbClr val="FAFAF6"/>
                </a:solidFill>
                <a:latin typeface="Noto Serif Display"/>
              </a:rPr>
              <a:t> </a:t>
            </a:r>
            <a:r>
              <a:rPr lang="en-US" sz="2885" dirty="0" err="1">
                <a:solidFill>
                  <a:srgbClr val="FAFAF6"/>
                </a:solidFill>
                <a:latin typeface="Noto Serif Display"/>
              </a:rPr>
              <a:t>dụng</a:t>
            </a:r>
            <a:r>
              <a:rPr lang="en-US" sz="2885" dirty="0">
                <a:solidFill>
                  <a:srgbClr val="FAFAF6"/>
                </a:solidFill>
                <a:latin typeface="Noto Serif Display"/>
              </a:rPr>
              <a:t> </a:t>
            </a:r>
            <a:r>
              <a:rPr lang="en-US" sz="2885" dirty="0" err="1">
                <a:solidFill>
                  <a:srgbClr val="FAFAF6"/>
                </a:solidFill>
                <a:latin typeface="Noto Serif Display"/>
              </a:rPr>
              <a:t>để</a:t>
            </a:r>
            <a:r>
              <a:rPr lang="en-US" sz="2885" dirty="0">
                <a:solidFill>
                  <a:srgbClr val="FAFAF6"/>
                </a:solidFill>
                <a:latin typeface="Noto Serif Display"/>
              </a:rPr>
              <a:t> </a:t>
            </a:r>
            <a:r>
              <a:rPr lang="en-US" sz="2885" dirty="0" err="1">
                <a:solidFill>
                  <a:srgbClr val="FAFAF6"/>
                </a:solidFill>
                <a:latin typeface="Noto Serif Display"/>
              </a:rPr>
              <a:t>thiết</a:t>
            </a:r>
            <a:r>
              <a:rPr lang="en-US" sz="2885" dirty="0">
                <a:solidFill>
                  <a:srgbClr val="FAFAF6"/>
                </a:solidFill>
                <a:latin typeface="Noto Serif Display"/>
              </a:rPr>
              <a:t> </a:t>
            </a:r>
            <a:r>
              <a:rPr lang="en-US" sz="2885" dirty="0" err="1">
                <a:solidFill>
                  <a:srgbClr val="FAFAF6"/>
                </a:solidFill>
                <a:latin typeface="Noto Serif Display"/>
              </a:rPr>
              <a:t>kế</a:t>
            </a:r>
            <a:r>
              <a:rPr lang="en-US" sz="2885" dirty="0">
                <a:solidFill>
                  <a:srgbClr val="FAFAF6"/>
                </a:solidFill>
                <a:latin typeface="Noto Serif Display"/>
              </a:rPr>
              <a:t> </a:t>
            </a:r>
            <a:r>
              <a:rPr lang="en-US" sz="2885" dirty="0" err="1">
                <a:solidFill>
                  <a:srgbClr val="FAFAF6"/>
                </a:solidFill>
                <a:latin typeface="Noto Serif Display"/>
              </a:rPr>
              <a:t>nên</a:t>
            </a:r>
            <a:r>
              <a:rPr lang="en-US" sz="2885" dirty="0">
                <a:solidFill>
                  <a:srgbClr val="FAFAF6"/>
                </a:solidFill>
                <a:latin typeface="Noto Serif Display"/>
              </a:rPr>
              <a:t> </a:t>
            </a:r>
            <a:r>
              <a:rPr lang="en-US" sz="2885" dirty="0" err="1">
                <a:solidFill>
                  <a:srgbClr val="FAFAF6"/>
                </a:solidFill>
                <a:latin typeface="Noto Serif Display"/>
              </a:rPr>
              <a:t>phần</a:t>
            </a:r>
            <a:r>
              <a:rPr lang="en-US" sz="2885" dirty="0">
                <a:solidFill>
                  <a:srgbClr val="FAFAF6"/>
                </a:solidFill>
                <a:latin typeface="Noto Serif Display"/>
              </a:rPr>
              <a:t> </a:t>
            </a:r>
            <a:r>
              <a:rPr lang="en-US" sz="2885" dirty="0" err="1">
                <a:solidFill>
                  <a:srgbClr val="FAFAF6"/>
                </a:solidFill>
                <a:latin typeface="Noto Serif Display"/>
              </a:rPr>
              <a:t>mềm</a:t>
            </a:r>
            <a:r>
              <a:rPr lang="en-US" sz="2885" dirty="0">
                <a:solidFill>
                  <a:srgbClr val="FAFAF6"/>
                </a:solidFill>
                <a:latin typeface="Noto Serif Display"/>
              </a:rPr>
              <a:t> game</a:t>
            </a:r>
            <a:endParaRPr lang="en-US" sz="2885" dirty="0">
              <a:solidFill>
                <a:srgbClr val="000000"/>
              </a:solidFill>
              <a:latin typeface="Noto Serif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461809" y="4441164"/>
            <a:ext cx="7641615" cy="5845836"/>
          </a:xfrm>
          <a:custGeom>
            <a:avLst/>
            <a:gdLst/>
            <a:ahLst/>
            <a:cxnLst/>
            <a:rect l="l" t="t" r="r" b="b"/>
            <a:pathLst>
              <a:path w="7641615" h="5845836">
                <a:moveTo>
                  <a:pt x="7641615" y="5845836"/>
                </a:moveTo>
                <a:lnTo>
                  <a:pt x="0" y="5845836"/>
                </a:lnTo>
                <a:lnTo>
                  <a:pt x="0" y="0"/>
                </a:lnTo>
                <a:lnTo>
                  <a:pt x="7641615" y="0"/>
                </a:lnTo>
                <a:lnTo>
                  <a:pt x="7641615" y="5845836"/>
                </a:lnTo>
                <a:close/>
              </a:path>
            </a:pathLst>
          </a:custGeom>
          <a:blipFill>
            <a:blip r:embed="rId2"/>
            <a:stretch>
              <a:fillRect/>
            </a:stretch>
          </a:blipFill>
        </p:spPr>
      </p:sp>
      <p:sp>
        <p:nvSpPr>
          <p:cNvPr id="3" name="Freeform 3"/>
          <p:cNvSpPr/>
          <p:nvPr/>
        </p:nvSpPr>
        <p:spPr>
          <a:xfrm>
            <a:off x="17259300" y="2074069"/>
            <a:ext cx="1343326" cy="4734190"/>
          </a:xfrm>
          <a:custGeom>
            <a:avLst/>
            <a:gdLst/>
            <a:ahLst/>
            <a:cxnLst/>
            <a:rect l="l" t="t" r="r" b="b"/>
            <a:pathLst>
              <a:path w="1343326" h="4734190">
                <a:moveTo>
                  <a:pt x="0" y="0"/>
                </a:moveTo>
                <a:lnTo>
                  <a:pt x="1343326" y="0"/>
                </a:lnTo>
                <a:lnTo>
                  <a:pt x="1343326" y="4734190"/>
                </a:lnTo>
                <a:lnTo>
                  <a:pt x="0" y="4734190"/>
                </a:lnTo>
                <a:lnTo>
                  <a:pt x="0" y="0"/>
                </a:lnTo>
                <a:close/>
              </a:path>
            </a:pathLst>
          </a:custGeom>
          <a:blipFill>
            <a:blip r:embed="rId3"/>
            <a:stretch>
              <a:fillRect/>
            </a:stretch>
          </a:blipFill>
        </p:spPr>
      </p:sp>
      <p:sp>
        <p:nvSpPr>
          <p:cNvPr id="4" name="TextBox 4"/>
          <p:cNvSpPr txBox="1"/>
          <p:nvPr/>
        </p:nvSpPr>
        <p:spPr>
          <a:xfrm>
            <a:off x="411486" y="43730"/>
            <a:ext cx="17246015" cy="2176852"/>
          </a:xfrm>
          <a:prstGeom prst="rect">
            <a:avLst/>
          </a:prstGeom>
        </p:spPr>
        <p:txBody>
          <a:bodyPr lIns="0" tIns="0" rIns="0" bIns="0" rtlCol="0" anchor="t">
            <a:spAutoFit/>
          </a:bodyPr>
          <a:lstStyle/>
          <a:p>
            <a:pPr algn="just">
              <a:lnSpc>
                <a:spcPts val="8746"/>
              </a:lnSpc>
            </a:pPr>
            <a:r>
              <a:rPr lang="en-US" sz="6247">
                <a:solidFill>
                  <a:srgbClr val="FFFFFF"/>
                </a:solidFill>
                <a:latin typeface="Noto Sans"/>
              </a:rPr>
              <a:t>3.4 : Giới thiệu về trò chơi đập chuột trên  scratch ( Dự án project)</a:t>
            </a:r>
          </a:p>
        </p:txBody>
      </p:sp>
      <p:sp>
        <p:nvSpPr>
          <p:cNvPr id="5" name="TextBox 5"/>
          <p:cNvSpPr txBox="1"/>
          <p:nvPr/>
        </p:nvSpPr>
        <p:spPr>
          <a:xfrm>
            <a:off x="3384352" y="3423480"/>
            <a:ext cx="7919279" cy="3354315"/>
          </a:xfrm>
          <a:prstGeom prst="rect">
            <a:avLst/>
          </a:prstGeom>
        </p:spPr>
        <p:txBody>
          <a:bodyPr lIns="0" tIns="0" rIns="0" bIns="0" rtlCol="0" anchor="t">
            <a:spAutoFit/>
          </a:bodyPr>
          <a:lstStyle/>
          <a:p>
            <a:pPr>
              <a:lnSpc>
                <a:spcPts val="6741"/>
              </a:lnSpc>
            </a:pPr>
            <a:r>
              <a:rPr lang="en-US" sz="4815">
                <a:solidFill>
                  <a:srgbClr val="FFFFFF"/>
                </a:solidFill>
                <a:latin typeface="Noto Serif Display"/>
              </a:rPr>
              <a:t>a. Nhân vật </a:t>
            </a:r>
          </a:p>
          <a:p>
            <a:pPr>
              <a:lnSpc>
                <a:spcPts val="6741"/>
              </a:lnSpc>
            </a:pPr>
            <a:r>
              <a:rPr lang="en-US" sz="4815">
                <a:solidFill>
                  <a:srgbClr val="FFFFFF"/>
                </a:solidFill>
                <a:latin typeface="Noto Serif Display"/>
              </a:rPr>
              <a:t>b. Giao diện </a:t>
            </a:r>
          </a:p>
          <a:p>
            <a:pPr>
              <a:lnSpc>
                <a:spcPts val="6741"/>
              </a:lnSpc>
            </a:pPr>
            <a:r>
              <a:rPr lang="en-US" sz="4815">
                <a:solidFill>
                  <a:srgbClr val="FFFFFF"/>
                </a:solidFill>
                <a:latin typeface="Noto Serif Display"/>
              </a:rPr>
              <a:t>c. Tính năng </a:t>
            </a:r>
          </a:p>
          <a:p>
            <a:pPr>
              <a:lnSpc>
                <a:spcPts val="6741"/>
              </a:lnSpc>
            </a:pPr>
            <a:r>
              <a:rPr lang="en-US" sz="4815">
                <a:solidFill>
                  <a:srgbClr val="FFFFFF"/>
                </a:solidFill>
                <a:latin typeface="Noto Serif Display"/>
              </a:rPr>
              <a:t>d. Luật chơi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6585397">
            <a:off x="92097" y="7356335"/>
            <a:ext cx="2525842" cy="2603961"/>
          </a:xfrm>
          <a:custGeom>
            <a:avLst/>
            <a:gdLst/>
            <a:ahLst/>
            <a:cxnLst/>
            <a:rect l="l" t="t" r="r" b="b"/>
            <a:pathLst>
              <a:path w="2525842" h="2603961">
                <a:moveTo>
                  <a:pt x="0" y="0"/>
                </a:moveTo>
                <a:lnTo>
                  <a:pt x="2525843" y="0"/>
                </a:lnTo>
                <a:lnTo>
                  <a:pt x="2525843" y="2603961"/>
                </a:lnTo>
                <a:lnTo>
                  <a:pt x="0" y="2603961"/>
                </a:lnTo>
                <a:lnTo>
                  <a:pt x="0" y="0"/>
                </a:lnTo>
                <a:close/>
              </a:path>
            </a:pathLst>
          </a:custGeom>
          <a:blipFill>
            <a:blip r:embed="rId2"/>
            <a:stretch>
              <a:fillRect/>
            </a:stretch>
          </a:blipFill>
        </p:spPr>
      </p:sp>
      <p:sp>
        <p:nvSpPr>
          <p:cNvPr id="3" name="Freeform 3"/>
          <p:cNvSpPr/>
          <p:nvPr/>
        </p:nvSpPr>
        <p:spPr>
          <a:xfrm rot="64222" flipH="1">
            <a:off x="15236099" y="28069"/>
            <a:ext cx="3028686" cy="2513809"/>
          </a:xfrm>
          <a:custGeom>
            <a:avLst/>
            <a:gdLst/>
            <a:ahLst/>
            <a:cxnLst/>
            <a:rect l="l" t="t" r="r" b="b"/>
            <a:pathLst>
              <a:path w="3028686" h="2513809">
                <a:moveTo>
                  <a:pt x="3028686" y="0"/>
                </a:moveTo>
                <a:lnTo>
                  <a:pt x="0" y="0"/>
                </a:lnTo>
                <a:lnTo>
                  <a:pt x="0" y="2513810"/>
                </a:lnTo>
                <a:lnTo>
                  <a:pt x="3028686" y="2513810"/>
                </a:lnTo>
                <a:lnTo>
                  <a:pt x="3028686" y="0"/>
                </a:lnTo>
                <a:close/>
              </a:path>
            </a:pathLst>
          </a:custGeom>
          <a:blipFill>
            <a:blip r:embed="rId3"/>
            <a:stretch>
              <a:fillRect/>
            </a:stretch>
          </a:blipFill>
        </p:spPr>
      </p:sp>
      <p:sp>
        <p:nvSpPr>
          <p:cNvPr id="4" name="Freeform 4"/>
          <p:cNvSpPr/>
          <p:nvPr/>
        </p:nvSpPr>
        <p:spPr>
          <a:xfrm>
            <a:off x="50150" y="1529359"/>
            <a:ext cx="3559964" cy="3243762"/>
          </a:xfrm>
          <a:custGeom>
            <a:avLst/>
            <a:gdLst/>
            <a:ahLst/>
            <a:cxnLst/>
            <a:rect l="l" t="t" r="r" b="b"/>
            <a:pathLst>
              <a:path w="3559964" h="3243762">
                <a:moveTo>
                  <a:pt x="0" y="0"/>
                </a:moveTo>
                <a:lnTo>
                  <a:pt x="3559964" y="0"/>
                </a:lnTo>
                <a:lnTo>
                  <a:pt x="3559964" y="3243762"/>
                </a:lnTo>
                <a:lnTo>
                  <a:pt x="0" y="3243762"/>
                </a:lnTo>
                <a:lnTo>
                  <a:pt x="0" y="0"/>
                </a:lnTo>
                <a:close/>
              </a:path>
            </a:pathLst>
          </a:custGeom>
          <a:blipFill>
            <a:blip r:embed="rId4"/>
            <a:stretch>
              <a:fillRect r="-645"/>
            </a:stretch>
          </a:blipFill>
        </p:spPr>
      </p:sp>
      <p:sp>
        <p:nvSpPr>
          <p:cNvPr id="5" name="Freeform 5"/>
          <p:cNvSpPr/>
          <p:nvPr/>
        </p:nvSpPr>
        <p:spPr>
          <a:xfrm>
            <a:off x="4250741" y="1529359"/>
            <a:ext cx="3355625" cy="3243762"/>
          </a:xfrm>
          <a:custGeom>
            <a:avLst/>
            <a:gdLst/>
            <a:ahLst/>
            <a:cxnLst/>
            <a:rect l="l" t="t" r="r" b="b"/>
            <a:pathLst>
              <a:path w="3355625" h="3243762">
                <a:moveTo>
                  <a:pt x="0" y="0"/>
                </a:moveTo>
                <a:lnTo>
                  <a:pt x="3355625" y="0"/>
                </a:lnTo>
                <a:lnTo>
                  <a:pt x="3355625" y="3243762"/>
                </a:lnTo>
                <a:lnTo>
                  <a:pt x="0" y="3243762"/>
                </a:lnTo>
                <a:lnTo>
                  <a:pt x="0" y="0"/>
                </a:lnTo>
                <a:close/>
              </a:path>
            </a:pathLst>
          </a:custGeom>
          <a:blipFill>
            <a:blip r:embed="rId5"/>
            <a:stretch>
              <a:fillRect l="-1259" r="-1259"/>
            </a:stretch>
          </a:blipFill>
        </p:spPr>
      </p:sp>
      <p:sp>
        <p:nvSpPr>
          <p:cNvPr id="6" name="Freeform 6"/>
          <p:cNvSpPr/>
          <p:nvPr/>
        </p:nvSpPr>
        <p:spPr>
          <a:xfrm>
            <a:off x="8570942" y="1529359"/>
            <a:ext cx="3020389" cy="3243762"/>
          </a:xfrm>
          <a:custGeom>
            <a:avLst/>
            <a:gdLst/>
            <a:ahLst/>
            <a:cxnLst/>
            <a:rect l="l" t="t" r="r" b="b"/>
            <a:pathLst>
              <a:path w="3020389" h="3243762">
                <a:moveTo>
                  <a:pt x="0" y="0"/>
                </a:moveTo>
                <a:lnTo>
                  <a:pt x="3020389" y="0"/>
                </a:lnTo>
                <a:lnTo>
                  <a:pt x="3020389" y="3243762"/>
                </a:lnTo>
                <a:lnTo>
                  <a:pt x="0" y="3243762"/>
                </a:lnTo>
                <a:lnTo>
                  <a:pt x="0" y="0"/>
                </a:lnTo>
                <a:close/>
              </a:path>
            </a:pathLst>
          </a:custGeom>
          <a:blipFill>
            <a:blip r:embed="rId6"/>
            <a:stretch>
              <a:fillRect/>
            </a:stretch>
          </a:blipFill>
        </p:spPr>
      </p:sp>
      <p:sp>
        <p:nvSpPr>
          <p:cNvPr id="7" name="Freeform 7"/>
          <p:cNvSpPr/>
          <p:nvPr/>
        </p:nvSpPr>
        <p:spPr>
          <a:xfrm>
            <a:off x="3962700" y="6429133"/>
            <a:ext cx="3396774" cy="2852281"/>
          </a:xfrm>
          <a:custGeom>
            <a:avLst/>
            <a:gdLst/>
            <a:ahLst/>
            <a:cxnLst/>
            <a:rect l="l" t="t" r="r" b="b"/>
            <a:pathLst>
              <a:path w="3396774" h="2852281">
                <a:moveTo>
                  <a:pt x="0" y="0"/>
                </a:moveTo>
                <a:lnTo>
                  <a:pt x="3396774" y="0"/>
                </a:lnTo>
                <a:lnTo>
                  <a:pt x="3396774" y="2852281"/>
                </a:lnTo>
                <a:lnTo>
                  <a:pt x="0" y="2852281"/>
                </a:lnTo>
                <a:lnTo>
                  <a:pt x="0" y="0"/>
                </a:lnTo>
                <a:close/>
              </a:path>
            </a:pathLst>
          </a:custGeom>
          <a:blipFill>
            <a:blip r:embed="rId7"/>
            <a:stretch>
              <a:fillRect t="-4632" r="-7941" b="-4632"/>
            </a:stretch>
          </a:blipFill>
        </p:spPr>
      </p:sp>
      <p:sp>
        <p:nvSpPr>
          <p:cNvPr id="8" name="Freeform 8"/>
          <p:cNvSpPr/>
          <p:nvPr/>
        </p:nvSpPr>
        <p:spPr>
          <a:xfrm>
            <a:off x="8065082" y="6343316"/>
            <a:ext cx="3279357" cy="2914984"/>
          </a:xfrm>
          <a:custGeom>
            <a:avLst/>
            <a:gdLst/>
            <a:ahLst/>
            <a:cxnLst/>
            <a:rect l="l" t="t" r="r" b="b"/>
            <a:pathLst>
              <a:path w="3279357" h="2914984">
                <a:moveTo>
                  <a:pt x="0" y="0"/>
                </a:moveTo>
                <a:lnTo>
                  <a:pt x="3279357" y="0"/>
                </a:lnTo>
                <a:lnTo>
                  <a:pt x="3279357" y="2914984"/>
                </a:lnTo>
                <a:lnTo>
                  <a:pt x="0" y="2914984"/>
                </a:lnTo>
                <a:lnTo>
                  <a:pt x="0" y="0"/>
                </a:lnTo>
                <a:close/>
              </a:path>
            </a:pathLst>
          </a:custGeom>
          <a:blipFill>
            <a:blip r:embed="rId8"/>
            <a:stretch>
              <a:fillRect/>
            </a:stretch>
          </a:blipFill>
        </p:spPr>
      </p:sp>
      <p:sp>
        <p:nvSpPr>
          <p:cNvPr id="9" name="Freeform 9"/>
          <p:cNvSpPr/>
          <p:nvPr/>
        </p:nvSpPr>
        <p:spPr>
          <a:xfrm>
            <a:off x="12049289" y="6343316"/>
            <a:ext cx="5950686" cy="2629536"/>
          </a:xfrm>
          <a:custGeom>
            <a:avLst/>
            <a:gdLst/>
            <a:ahLst/>
            <a:cxnLst/>
            <a:rect l="l" t="t" r="r" b="b"/>
            <a:pathLst>
              <a:path w="5950686" h="2629536">
                <a:moveTo>
                  <a:pt x="0" y="0"/>
                </a:moveTo>
                <a:lnTo>
                  <a:pt x="5950687" y="0"/>
                </a:lnTo>
                <a:lnTo>
                  <a:pt x="5950687" y="2629536"/>
                </a:lnTo>
                <a:lnTo>
                  <a:pt x="0" y="2629536"/>
                </a:lnTo>
                <a:lnTo>
                  <a:pt x="0" y="0"/>
                </a:lnTo>
                <a:close/>
              </a:path>
            </a:pathLst>
          </a:custGeom>
          <a:blipFill>
            <a:blip r:embed="rId9"/>
            <a:stretch>
              <a:fillRect l="-850" r="-33"/>
            </a:stretch>
          </a:blipFill>
        </p:spPr>
      </p:sp>
      <p:sp>
        <p:nvSpPr>
          <p:cNvPr id="10" name="TextBox 10"/>
          <p:cNvSpPr txBox="1"/>
          <p:nvPr/>
        </p:nvSpPr>
        <p:spPr>
          <a:xfrm>
            <a:off x="0" y="326575"/>
            <a:ext cx="6076413" cy="702125"/>
          </a:xfrm>
          <a:prstGeom prst="rect">
            <a:avLst/>
          </a:prstGeom>
        </p:spPr>
        <p:txBody>
          <a:bodyPr lIns="0" tIns="0" rIns="0" bIns="0" rtlCol="0" anchor="t">
            <a:spAutoFit/>
          </a:bodyPr>
          <a:lstStyle/>
          <a:p>
            <a:pPr algn="ctr">
              <a:lnSpc>
                <a:spcPts val="5711"/>
              </a:lnSpc>
            </a:pPr>
            <a:r>
              <a:rPr lang="en-US" sz="4079">
                <a:solidFill>
                  <a:srgbClr val="FFFFFF"/>
                </a:solidFill>
                <a:latin typeface="Noto Serif Display"/>
              </a:rPr>
              <a:t>a. Nhân vật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88024" y="2320217"/>
            <a:ext cx="5548040" cy="4006918"/>
          </a:xfrm>
          <a:custGeom>
            <a:avLst/>
            <a:gdLst/>
            <a:ahLst/>
            <a:cxnLst/>
            <a:rect l="l" t="t" r="r" b="b"/>
            <a:pathLst>
              <a:path w="5548040" h="4006918">
                <a:moveTo>
                  <a:pt x="0" y="0"/>
                </a:moveTo>
                <a:lnTo>
                  <a:pt x="5548041" y="0"/>
                </a:lnTo>
                <a:lnTo>
                  <a:pt x="5548041" y="4006918"/>
                </a:lnTo>
                <a:lnTo>
                  <a:pt x="0" y="4006918"/>
                </a:lnTo>
                <a:lnTo>
                  <a:pt x="0" y="0"/>
                </a:lnTo>
                <a:close/>
              </a:path>
            </a:pathLst>
          </a:custGeom>
          <a:blipFill>
            <a:blip r:embed="rId2"/>
            <a:stretch>
              <a:fillRect/>
            </a:stretch>
          </a:blipFill>
        </p:spPr>
      </p:sp>
      <p:sp>
        <p:nvSpPr>
          <p:cNvPr id="3" name="Freeform 3"/>
          <p:cNvSpPr/>
          <p:nvPr/>
        </p:nvSpPr>
        <p:spPr>
          <a:xfrm>
            <a:off x="12310774" y="2320217"/>
            <a:ext cx="5301972" cy="4006918"/>
          </a:xfrm>
          <a:custGeom>
            <a:avLst/>
            <a:gdLst/>
            <a:ahLst/>
            <a:cxnLst/>
            <a:rect l="l" t="t" r="r" b="b"/>
            <a:pathLst>
              <a:path w="5301972" h="4006918">
                <a:moveTo>
                  <a:pt x="0" y="0"/>
                </a:moveTo>
                <a:lnTo>
                  <a:pt x="5301972" y="0"/>
                </a:lnTo>
                <a:lnTo>
                  <a:pt x="5301972" y="4006918"/>
                </a:lnTo>
                <a:lnTo>
                  <a:pt x="0" y="4006918"/>
                </a:lnTo>
                <a:lnTo>
                  <a:pt x="0" y="0"/>
                </a:lnTo>
                <a:close/>
              </a:path>
            </a:pathLst>
          </a:custGeom>
          <a:blipFill>
            <a:blip r:embed="rId3"/>
            <a:stretch>
              <a:fillRect/>
            </a:stretch>
          </a:blipFill>
        </p:spPr>
      </p:sp>
      <p:sp>
        <p:nvSpPr>
          <p:cNvPr id="4" name="Freeform 4"/>
          <p:cNvSpPr/>
          <p:nvPr/>
        </p:nvSpPr>
        <p:spPr>
          <a:xfrm>
            <a:off x="6378740" y="6222526"/>
            <a:ext cx="5389358" cy="4064474"/>
          </a:xfrm>
          <a:custGeom>
            <a:avLst/>
            <a:gdLst/>
            <a:ahLst/>
            <a:cxnLst/>
            <a:rect l="l" t="t" r="r" b="b"/>
            <a:pathLst>
              <a:path w="5389358" h="4064474">
                <a:moveTo>
                  <a:pt x="0" y="0"/>
                </a:moveTo>
                <a:lnTo>
                  <a:pt x="5389359" y="0"/>
                </a:lnTo>
                <a:lnTo>
                  <a:pt x="5389359" y="4064474"/>
                </a:lnTo>
                <a:lnTo>
                  <a:pt x="0" y="4064474"/>
                </a:lnTo>
                <a:lnTo>
                  <a:pt x="0" y="0"/>
                </a:lnTo>
                <a:close/>
              </a:path>
            </a:pathLst>
          </a:custGeom>
          <a:blipFill>
            <a:blip r:embed="rId4"/>
            <a:stretch>
              <a:fillRect/>
            </a:stretch>
          </a:blipFill>
        </p:spPr>
      </p:sp>
      <p:sp>
        <p:nvSpPr>
          <p:cNvPr id="5" name="TextBox 5"/>
          <p:cNvSpPr txBox="1"/>
          <p:nvPr/>
        </p:nvSpPr>
        <p:spPr>
          <a:xfrm>
            <a:off x="-296713" y="952500"/>
            <a:ext cx="5753142" cy="666045"/>
          </a:xfrm>
          <a:prstGeom prst="rect">
            <a:avLst/>
          </a:prstGeom>
        </p:spPr>
        <p:txBody>
          <a:bodyPr lIns="0" tIns="0" rIns="0" bIns="0" rtlCol="0" anchor="t">
            <a:spAutoFit/>
          </a:bodyPr>
          <a:lstStyle/>
          <a:p>
            <a:pPr algn="ctr">
              <a:lnSpc>
                <a:spcPts val="5465"/>
              </a:lnSpc>
            </a:pPr>
            <a:r>
              <a:rPr lang="en-US" sz="3903">
                <a:solidFill>
                  <a:srgbClr val="FFFFFF"/>
                </a:solidFill>
                <a:latin typeface="Noto Serif Display"/>
              </a:rPr>
              <a:t>b. Giao diện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7131637" cy="5412270"/>
          </a:xfrm>
          <a:custGeom>
            <a:avLst/>
            <a:gdLst/>
            <a:ahLst/>
            <a:cxnLst/>
            <a:rect l="l" t="t" r="r" b="b"/>
            <a:pathLst>
              <a:path w="7131637" h="5412270">
                <a:moveTo>
                  <a:pt x="0" y="0"/>
                </a:moveTo>
                <a:lnTo>
                  <a:pt x="7131637" y="0"/>
                </a:lnTo>
                <a:lnTo>
                  <a:pt x="7131637" y="5412270"/>
                </a:lnTo>
                <a:lnTo>
                  <a:pt x="0" y="5412270"/>
                </a:lnTo>
                <a:lnTo>
                  <a:pt x="0" y="0"/>
                </a:lnTo>
                <a:close/>
              </a:path>
            </a:pathLst>
          </a:custGeom>
          <a:blipFill>
            <a:blip r:embed="rId2"/>
            <a:stretch>
              <a:fillRect/>
            </a:stretch>
          </a:blipFill>
        </p:spPr>
      </p:sp>
      <p:sp>
        <p:nvSpPr>
          <p:cNvPr id="3" name="Freeform 3"/>
          <p:cNvSpPr/>
          <p:nvPr/>
        </p:nvSpPr>
        <p:spPr>
          <a:xfrm>
            <a:off x="10827673" y="1028700"/>
            <a:ext cx="7084410" cy="5417490"/>
          </a:xfrm>
          <a:custGeom>
            <a:avLst/>
            <a:gdLst/>
            <a:ahLst/>
            <a:cxnLst/>
            <a:rect l="l" t="t" r="r" b="b"/>
            <a:pathLst>
              <a:path w="7084410" h="5417490">
                <a:moveTo>
                  <a:pt x="0" y="0"/>
                </a:moveTo>
                <a:lnTo>
                  <a:pt x="7084410" y="0"/>
                </a:lnTo>
                <a:lnTo>
                  <a:pt x="7084410" y="5417490"/>
                </a:lnTo>
                <a:lnTo>
                  <a:pt x="0" y="5417490"/>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144000" y="-1400753"/>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sp>
      <p:sp>
        <p:nvSpPr>
          <p:cNvPr id="3" name="Freeform 3"/>
          <p:cNvSpPr/>
          <p:nvPr/>
        </p:nvSpPr>
        <p:spPr>
          <a:xfrm rot="-7698346" flipH="1">
            <a:off x="14309952" y="2598981"/>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3"/>
            <a:stretch>
              <a:fillRect/>
            </a:stretch>
          </a:blipFill>
        </p:spPr>
      </p:sp>
      <p:sp>
        <p:nvSpPr>
          <p:cNvPr id="4" name="Freeform 4"/>
          <p:cNvSpPr/>
          <p:nvPr/>
        </p:nvSpPr>
        <p:spPr>
          <a:xfrm>
            <a:off x="509052" y="1628576"/>
            <a:ext cx="3279357" cy="2914984"/>
          </a:xfrm>
          <a:custGeom>
            <a:avLst/>
            <a:gdLst/>
            <a:ahLst/>
            <a:cxnLst/>
            <a:rect l="l" t="t" r="r" b="b"/>
            <a:pathLst>
              <a:path w="3279357" h="2914984">
                <a:moveTo>
                  <a:pt x="0" y="0"/>
                </a:moveTo>
                <a:lnTo>
                  <a:pt x="3279357" y="0"/>
                </a:lnTo>
                <a:lnTo>
                  <a:pt x="3279357" y="2914984"/>
                </a:lnTo>
                <a:lnTo>
                  <a:pt x="0" y="2914984"/>
                </a:lnTo>
                <a:lnTo>
                  <a:pt x="0" y="0"/>
                </a:lnTo>
                <a:close/>
              </a:path>
            </a:pathLst>
          </a:custGeom>
          <a:blipFill>
            <a:blip r:embed="rId4"/>
            <a:stretch>
              <a:fillRect/>
            </a:stretch>
          </a:blipFill>
        </p:spPr>
      </p:sp>
      <p:sp>
        <p:nvSpPr>
          <p:cNvPr id="5" name="Freeform 5"/>
          <p:cNvSpPr/>
          <p:nvPr/>
        </p:nvSpPr>
        <p:spPr>
          <a:xfrm>
            <a:off x="6622088" y="1628576"/>
            <a:ext cx="3178747" cy="3834876"/>
          </a:xfrm>
          <a:custGeom>
            <a:avLst/>
            <a:gdLst/>
            <a:ahLst/>
            <a:cxnLst/>
            <a:rect l="l" t="t" r="r" b="b"/>
            <a:pathLst>
              <a:path w="3178747" h="3834876">
                <a:moveTo>
                  <a:pt x="0" y="0"/>
                </a:moveTo>
                <a:lnTo>
                  <a:pt x="3178748" y="0"/>
                </a:lnTo>
                <a:lnTo>
                  <a:pt x="3178748" y="3834876"/>
                </a:lnTo>
                <a:lnTo>
                  <a:pt x="0" y="3834876"/>
                </a:lnTo>
                <a:lnTo>
                  <a:pt x="0" y="0"/>
                </a:lnTo>
                <a:close/>
              </a:path>
            </a:pathLst>
          </a:custGeom>
          <a:blipFill>
            <a:blip r:embed="rId5"/>
            <a:stretch>
              <a:fillRect l="-6166" r="-6166"/>
            </a:stretch>
          </a:blipFill>
        </p:spPr>
      </p:sp>
      <p:sp>
        <p:nvSpPr>
          <p:cNvPr id="6" name="Freeform 6"/>
          <p:cNvSpPr/>
          <p:nvPr/>
        </p:nvSpPr>
        <p:spPr>
          <a:xfrm>
            <a:off x="10737782" y="4543560"/>
            <a:ext cx="3451979" cy="2934182"/>
          </a:xfrm>
          <a:custGeom>
            <a:avLst/>
            <a:gdLst/>
            <a:ahLst/>
            <a:cxnLst/>
            <a:rect l="l" t="t" r="r" b="b"/>
            <a:pathLst>
              <a:path w="3451979" h="2934182">
                <a:moveTo>
                  <a:pt x="0" y="0"/>
                </a:moveTo>
                <a:lnTo>
                  <a:pt x="3451979" y="0"/>
                </a:lnTo>
                <a:lnTo>
                  <a:pt x="3451979" y="2934182"/>
                </a:lnTo>
                <a:lnTo>
                  <a:pt x="0" y="2934182"/>
                </a:lnTo>
                <a:lnTo>
                  <a:pt x="0" y="0"/>
                </a:lnTo>
                <a:close/>
              </a:path>
            </a:pathLst>
          </a:custGeom>
          <a:blipFill>
            <a:blip r:embed="rId6"/>
            <a:stretch>
              <a:fillRect/>
            </a:stretch>
          </a:blipFill>
        </p:spPr>
      </p:sp>
      <p:sp>
        <p:nvSpPr>
          <p:cNvPr id="7" name="TextBox 7"/>
          <p:cNvSpPr txBox="1"/>
          <p:nvPr/>
        </p:nvSpPr>
        <p:spPr>
          <a:xfrm>
            <a:off x="-592940" y="212117"/>
            <a:ext cx="7258563" cy="816583"/>
          </a:xfrm>
          <a:prstGeom prst="rect">
            <a:avLst/>
          </a:prstGeom>
        </p:spPr>
        <p:txBody>
          <a:bodyPr lIns="0" tIns="0" rIns="0" bIns="0" rtlCol="0" anchor="t">
            <a:spAutoFit/>
          </a:bodyPr>
          <a:lstStyle/>
          <a:p>
            <a:pPr algn="ctr">
              <a:lnSpc>
                <a:spcPts val="6772"/>
              </a:lnSpc>
            </a:pPr>
            <a:r>
              <a:rPr lang="en-US" sz="4837">
                <a:solidFill>
                  <a:srgbClr val="FFFFFF"/>
                </a:solidFill>
                <a:latin typeface="Noto Serif Display"/>
              </a:rPr>
              <a:t>c. các tính năng </a:t>
            </a:r>
          </a:p>
        </p:txBody>
      </p:sp>
      <p:sp>
        <p:nvSpPr>
          <p:cNvPr id="8" name="TextBox 8"/>
          <p:cNvSpPr txBox="1"/>
          <p:nvPr/>
        </p:nvSpPr>
        <p:spPr>
          <a:xfrm>
            <a:off x="0" y="4716117"/>
            <a:ext cx="4990703" cy="2116574"/>
          </a:xfrm>
          <a:prstGeom prst="rect">
            <a:avLst/>
          </a:prstGeom>
        </p:spPr>
        <p:txBody>
          <a:bodyPr lIns="0" tIns="0" rIns="0" bIns="0" rtlCol="0" anchor="t">
            <a:spAutoFit/>
          </a:bodyPr>
          <a:lstStyle/>
          <a:p>
            <a:pPr>
              <a:lnSpc>
                <a:spcPts val="5663"/>
              </a:lnSpc>
            </a:pPr>
            <a:r>
              <a:rPr lang="en-US" sz="4045">
                <a:solidFill>
                  <a:srgbClr val="FFFFFF"/>
                </a:solidFill>
                <a:latin typeface="Noto Serif Display"/>
              </a:rPr>
              <a:t>Búa có tính năng đập và tiêu diệt những chú chuột </a:t>
            </a:r>
          </a:p>
        </p:txBody>
      </p:sp>
      <p:sp>
        <p:nvSpPr>
          <p:cNvPr id="9" name="TextBox 9"/>
          <p:cNvSpPr txBox="1"/>
          <p:nvPr/>
        </p:nvSpPr>
        <p:spPr>
          <a:xfrm>
            <a:off x="6622088" y="5745829"/>
            <a:ext cx="3862628"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Bom có tính năng nổ </a:t>
            </a:r>
          </a:p>
        </p:txBody>
      </p:sp>
      <p:sp>
        <p:nvSpPr>
          <p:cNvPr id="10" name="TextBox 10"/>
          <p:cNvSpPr txBox="1"/>
          <p:nvPr/>
        </p:nvSpPr>
        <p:spPr>
          <a:xfrm>
            <a:off x="616198" y="8153008"/>
            <a:ext cx="7595264"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Các tính năng tính điểm , next level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556402" y="242717"/>
            <a:ext cx="8288440" cy="785983"/>
          </a:xfrm>
          <a:prstGeom prst="rect">
            <a:avLst/>
          </a:prstGeom>
        </p:spPr>
        <p:txBody>
          <a:bodyPr lIns="0" tIns="0" rIns="0" bIns="0" rtlCol="0" anchor="t">
            <a:spAutoFit/>
          </a:bodyPr>
          <a:lstStyle/>
          <a:p>
            <a:pPr algn="ctr">
              <a:lnSpc>
                <a:spcPts val="6488"/>
              </a:lnSpc>
            </a:pPr>
            <a:r>
              <a:rPr lang="en-US" sz="4634">
                <a:solidFill>
                  <a:srgbClr val="FFFFFF"/>
                </a:solidFill>
                <a:latin typeface="Noto Serif Display"/>
              </a:rPr>
              <a:t>d. Luật chơi </a:t>
            </a:r>
          </a:p>
        </p:txBody>
      </p:sp>
      <p:sp>
        <p:nvSpPr>
          <p:cNvPr id="3" name="TextBox 3"/>
          <p:cNvSpPr txBox="1"/>
          <p:nvPr/>
        </p:nvSpPr>
        <p:spPr>
          <a:xfrm>
            <a:off x="1028700" y="1593398"/>
            <a:ext cx="16841711" cy="1970794"/>
          </a:xfrm>
          <a:prstGeom prst="rect">
            <a:avLst/>
          </a:prstGeom>
        </p:spPr>
        <p:txBody>
          <a:bodyPr lIns="0" tIns="0" rIns="0" bIns="0" rtlCol="0" anchor="t">
            <a:spAutoFit/>
          </a:bodyPr>
          <a:lstStyle/>
          <a:p>
            <a:pPr algn="just">
              <a:lnSpc>
                <a:spcPts val="5298"/>
              </a:lnSpc>
            </a:pPr>
            <a:r>
              <a:rPr lang="en-US" sz="3784">
                <a:solidFill>
                  <a:srgbClr val="FFFFFF"/>
                </a:solidFill>
                <a:latin typeface="Noto Serif Display"/>
              </a:rPr>
              <a:t>Khi bấm vào lá cờ và nhấn nút start game thì những chú chuột sẽ nhô đầu lên . Công việc của người chơi chỉ cần dùng búa đập vào đầu của những chú chuột </a:t>
            </a:r>
          </a:p>
        </p:txBody>
      </p:sp>
      <p:sp>
        <p:nvSpPr>
          <p:cNvPr id="4" name="TextBox 4"/>
          <p:cNvSpPr txBox="1"/>
          <p:nvPr/>
        </p:nvSpPr>
        <p:spPr>
          <a:xfrm>
            <a:off x="1892822" y="4126167"/>
            <a:ext cx="15977589" cy="2980690"/>
          </a:xfrm>
          <a:prstGeom prst="rect">
            <a:avLst/>
          </a:prstGeom>
        </p:spPr>
        <p:txBody>
          <a:bodyPr lIns="0" tIns="0" rIns="0" bIns="0" rtlCol="0" anchor="t">
            <a:spAutoFit/>
          </a:bodyPr>
          <a:lstStyle/>
          <a:p>
            <a:pPr>
              <a:lnSpc>
                <a:spcPts val="4759"/>
              </a:lnSpc>
            </a:pPr>
            <a:r>
              <a:rPr lang="en-US" sz="3399">
                <a:solidFill>
                  <a:srgbClr val="FFFFFF"/>
                </a:solidFill>
                <a:latin typeface="Noto Serif Display"/>
              </a:rPr>
              <a:t>Khi đạt điểm &gt; 299 thì sẽ next sang level 2 </a:t>
            </a:r>
          </a:p>
          <a:p>
            <a:pPr>
              <a:lnSpc>
                <a:spcPts val="4759"/>
              </a:lnSpc>
            </a:pPr>
            <a:r>
              <a:rPr lang="en-US" sz="3399">
                <a:solidFill>
                  <a:srgbClr val="FFFFFF"/>
                </a:solidFill>
                <a:latin typeface="Noto Serif Display"/>
              </a:rPr>
              <a:t>Khi đạt điểm &lt; 499 thì  sẽ lose và kết thúc trò chơi </a:t>
            </a:r>
          </a:p>
          <a:p>
            <a:pPr>
              <a:lnSpc>
                <a:spcPts val="4759"/>
              </a:lnSpc>
            </a:pPr>
            <a:r>
              <a:rPr lang="en-US" sz="3399">
                <a:solidFill>
                  <a:srgbClr val="FFFFFF"/>
                </a:solidFill>
                <a:latin typeface="Noto Serif Display"/>
              </a:rPr>
              <a:t>Trò chơi có 2 level thách thức gamer chỉ cần đạt số điểm &gt; 499 trong cả 2 level  , và đạt đủ số điểm trong thời gian quy định thì sẽ win và kết thúc trò chơi </a:t>
            </a:r>
          </a:p>
          <a:p>
            <a:pPr>
              <a:lnSpc>
                <a:spcPts val="4759"/>
              </a:lnSpc>
            </a:pPr>
            <a:endParaRPr lang="en-US" sz="3399">
              <a:solidFill>
                <a:srgbClr val="FFFFFF"/>
              </a:solidFill>
              <a:latin typeface="Noto Serif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8579921" y="831467"/>
            <a:ext cx="9193291" cy="4193985"/>
            <a:chOff x="0" y="0"/>
            <a:chExt cx="12257722" cy="5591980"/>
          </a:xfrm>
        </p:grpSpPr>
        <p:sp>
          <p:nvSpPr>
            <p:cNvPr id="3" name="TextBox 3"/>
            <p:cNvSpPr txBox="1"/>
            <p:nvPr/>
          </p:nvSpPr>
          <p:spPr>
            <a:xfrm>
              <a:off x="0" y="619125"/>
              <a:ext cx="12257722" cy="4972855"/>
            </a:xfrm>
            <a:prstGeom prst="rect">
              <a:avLst/>
            </a:prstGeom>
          </p:spPr>
          <p:txBody>
            <a:bodyPr lIns="0" tIns="0" rIns="0" bIns="0" rtlCol="0" anchor="t">
              <a:spAutoFit/>
            </a:bodyPr>
            <a:lstStyle/>
            <a:p>
              <a:pPr algn="ctr">
                <a:lnSpc>
                  <a:spcPts val="13248"/>
                </a:lnSpc>
              </a:pPr>
              <a:r>
                <a:rPr lang="en-US" sz="16560">
                  <a:solidFill>
                    <a:srgbClr val="1533F4"/>
                  </a:solidFill>
                  <a:latin typeface="Futura Display"/>
                </a:rPr>
                <a:t>THANK YOU SO MUCH!</a:t>
              </a:r>
            </a:p>
          </p:txBody>
        </p:sp>
        <p:sp>
          <p:nvSpPr>
            <p:cNvPr id="4" name="TextBox 4"/>
            <p:cNvSpPr txBox="1"/>
            <p:nvPr/>
          </p:nvSpPr>
          <p:spPr>
            <a:xfrm rot="-135038">
              <a:off x="1056593" y="966984"/>
              <a:ext cx="10167141" cy="4305317"/>
            </a:xfrm>
            <a:prstGeom prst="rect">
              <a:avLst/>
            </a:prstGeom>
          </p:spPr>
          <p:txBody>
            <a:bodyPr lIns="0" tIns="0" rIns="0" bIns="0" rtlCol="0" anchor="t">
              <a:spAutoFit/>
            </a:bodyPr>
            <a:lstStyle/>
            <a:p>
              <a:pPr algn="ctr">
                <a:lnSpc>
                  <a:spcPts val="11250"/>
                </a:lnSpc>
              </a:pPr>
              <a:r>
                <a:rPr lang="en-US" sz="15000">
                  <a:solidFill>
                    <a:srgbClr val="F6CF00"/>
                  </a:solidFill>
                  <a:latin typeface="Mr Dafoe"/>
                </a:rPr>
                <a:t>thank you so much</a:t>
              </a:r>
            </a:p>
          </p:txBody>
        </p:sp>
      </p:grpSp>
      <p:grpSp>
        <p:nvGrpSpPr>
          <p:cNvPr id="5" name="Group 5"/>
          <p:cNvGrpSpPr/>
          <p:nvPr/>
        </p:nvGrpSpPr>
        <p:grpSpPr>
          <a:xfrm>
            <a:off x="0" y="1028700"/>
            <a:ext cx="8328614" cy="3799519"/>
            <a:chOff x="0" y="0"/>
            <a:chExt cx="11104819" cy="5066025"/>
          </a:xfrm>
        </p:grpSpPr>
        <p:sp>
          <p:nvSpPr>
            <p:cNvPr id="6" name="TextBox 6"/>
            <p:cNvSpPr txBox="1"/>
            <p:nvPr/>
          </p:nvSpPr>
          <p:spPr>
            <a:xfrm>
              <a:off x="0" y="552450"/>
              <a:ext cx="11104819" cy="4513575"/>
            </a:xfrm>
            <a:prstGeom prst="rect">
              <a:avLst/>
            </a:prstGeom>
          </p:spPr>
          <p:txBody>
            <a:bodyPr lIns="0" tIns="0" rIns="0" bIns="0" rtlCol="0" anchor="t">
              <a:spAutoFit/>
            </a:bodyPr>
            <a:lstStyle/>
            <a:p>
              <a:pPr algn="ctr">
                <a:lnSpc>
                  <a:spcPts val="12002"/>
                </a:lnSpc>
              </a:pPr>
              <a:r>
                <a:rPr lang="en-US" sz="15002">
                  <a:solidFill>
                    <a:srgbClr val="1533F4"/>
                  </a:solidFill>
                  <a:latin typeface="Futura Display"/>
                </a:rPr>
                <a:t>THANK YOU SO MUCH!</a:t>
              </a:r>
            </a:p>
          </p:txBody>
        </p:sp>
        <p:sp>
          <p:nvSpPr>
            <p:cNvPr id="7" name="TextBox 7"/>
            <p:cNvSpPr txBox="1"/>
            <p:nvPr/>
          </p:nvSpPr>
          <p:spPr>
            <a:xfrm rot="-135038">
              <a:off x="957280" y="879803"/>
              <a:ext cx="9210868" cy="3896610"/>
            </a:xfrm>
            <a:prstGeom prst="rect">
              <a:avLst/>
            </a:prstGeom>
          </p:spPr>
          <p:txBody>
            <a:bodyPr lIns="0" tIns="0" rIns="0" bIns="0" rtlCol="0" anchor="t">
              <a:spAutoFit/>
            </a:bodyPr>
            <a:lstStyle/>
            <a:p>
              <a:pPr algn="ctr">
                <a:lnSpc>
                  <a:spcPts val="10192"/>
                </a:lnSpc>
              </a:pPr>
              <a:r>
                <a:rPr lang="en-US" sz="13589">
                  <a:solidFill>
                    <a:srgbClr val="F6CF00"/>
                  </a:solidFill>
                  <a:latin typeface="Mr Dafoe"/>
                </a:rPr>
                <a:t>thank you so much</a:t>
              </a:r>
            </a:p>
          </p:txBody>
        </p:sp>
      </p:grpSp>
      <p:sp>
        <p:nvSpPr>
          <p:cNvPr id="8" name="TextBox 8"/>
          <p:cNvSpPr txBox="1"/>
          <p:nvPr/>
        </p:nvSpPr>
        <p:spPr>
          <a:xfrm>
            <a:off x="3148374" y="6274676"/>
            <a:ext cx="11991252" cy="745842"/>
          </a:xfrm>
          <a:prstGeom prst="rect">
            <a:avLst/>
          </a:prstGeom>
        </p:spPr>
        <p:txBody>
          <a:bodyPr lIns="0" tIns="0" rIns="0" bIns="0" rtlCol="0" anchor="t">
            <a:spAutoFit/>
          </a:bodyPr>
          <a:lstStyle/>
          <a:p>
            <a:pPr algn="ctr">
              <a:lnSpc>
                <a:spcPts val="6116"/>
              </a:lnSpc>
            </a:pPr>
            <a:r>
              <a:rPr lang="en-US" sz="4368">
                <a:solidFill>
                  <a:srgbClr val="FFFFFF"/>
                </a:solidFill>
                <a:latin typeface="Noto Serif Display"/>
              </a:rPr>
              <a:t>Sau đây là bản demo của 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04100" y="10287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3" name="Freeform 3"/>
          <p:cNvSpPr/>
          <p:nvPr/>
        </p:nvSpPr>
        <p:spPr>
          <a:xfrm>
            <a:off x="9144000" y="5514379"/>
            <a:ext cx="7635711" cy="3743921"/>
          </a:xfrm>
          <a:custGeom>
            <a:avLst/>
            <a:gdLst/>
            <a:ahLst/>
            <a:cxnLst/>
            <a:rect l="l" t="t" r="r" b="b"/>
            <a:pathLst>
              <a:path w="7635711" h="3743921">
                <a:moveTo>
                  <a:pt x="0" y="0"/>
                </a:moveTo>
                <a:lnTo>
                  <a:pt x="7635711" y="0"/>
                </a:lnTo>
                <a:lnTo>
                  <a:pt x="7635711" y="3743921"/>
                </a:lnTo>
                <a:lnTo>
                  <a:pt x="0" y="3743921"/>
                </a:lnTo>
                <a:lnTo>
                  <a:pt x="0" y="0"/>
                </a:lnTo>
                <a:close/>
              </a:path>
            </a:pathLst>
          </a:custGeom>
          <a:blipFill>
            <a:blip r:embed="rId3"/>
            <a:stretch>
              <a:fillRect l="-2440" r="-2440"/>
            </a:stretch>
          </a:blipFill>
        </p:spPr>
      </p:sp>
      <p:sp>
        <p:nvSpPr>
          <p:cNvPr id="4" name="Freeform 4"/>
          <p:cNvSpPr/>
          <p:nvPr/>
        </p:nvSpPr>
        <p:spPr>
          <a:xfrm>
            <a:off x="10121171" y="1028700"/>
            <a:ext cx="5681370" cy="4417265"/>
          </a:xfrm>
          <a:custGeom>
            <a:avLst/>
            <a:gdLst/>
            <a:ahLst/>
            <a:cxnLst/>
            <a:rect l="l" t="t" r="r" b="b"/>
            <a:pathLst>
              <a:path w="5681370" h="4417265">
                <a:moveTo>
                  <a:pt x="0" y="0"/>
                </a:moveTo>
                <a:lnTo>
                  <a:pt x="5681370" y="0"/>
                </a:lnTo>
                <a:lnTo>
                  <a:pt x="5681370" y="4417265"/>
                </a:lnTo>
                <a:lnTo>
                  <a:pt x="0" y="4417265"/>
                </a:lnTo>
                <a:lnTo>
                  <a:pt x="0" y="0"/>
                </a:lnTo>
                <a:close/>
              </a:path>
            </a:pathLst>
          </a:custGeom>
          <a:blipFill>
            <a:blip r:embed="rId4"/>
            <a:stretch>
              <a:fillRect/>
            </a:stretch>
          </a:blipFill>
        </p:spPr>
      </p:sp>
      <p:sp>
        <p:nvSpPr>
          <p:cNvPr id="5" name="TextBox 5"/>
          <p:cNvSpPr txBox="1"/>
          <p:nvPr/>
        </p:nvSpPr>
        <p:spPr>
          <a:xfrm>
            <a:off x="1028700" y="3851240"/>
            <a:ext cx="16882419" cy="3027525"/>
          </a:xfrm>
          <a:prstGeom prst="rect">
            <a:avLst/>
          </a:prstGeom>
        </p:spPr>
        <p:txBody>
          <a:bodyPr lIns="0" tIns="0" rIns="0" bIns="0" rtlCol="0" anchor="t">
            <a:spAutoFit/>
          </a:bodyPr>
          <a:lstStyle/>
          <a:p>
            <a:pPr algn="ctr">
              <a:lnSpc>
                <a:spcPts val="12153"/>
              </a:lnSpc>
            </a:pPr>
            <a:r>
              <a:rPr lang="en-US" sz="8681">
                <a:solidFill>
                  <a:srgbClr val="C67C66"/>
                </a:solidFill>
                <a:latin typeface="Noto Serif Display Italics"/>
              </a:rPr>
              <a:t>Chào mừng đã đến với project mang thương hiệu cá nhân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9139238" y="4819967"/>
            <a:ext cx="9525" cy="580390"/>
          </a:xfrm>
          <a:prstGeom prst="rect">
            <a:avLst/>
          </a:prstGeom>
        </p:spPr>
        <p:txBody>
          <a:bodyPr lIns="0" tIns="0" rIns="0" bIns="0" rtlCol="0" anchor="t">
            <a:spAutoFit/>
          </a:bodyPr>
          <a:lstStyle/>
          <a:p>
            <a:pPr algn="just">
              <a:lnSpc>
                <a:spcPts val="4759"/>
              </a:lnSpc>
            </a:pPr>
            <a:endParaRPr/>
          </a:p>
        </p:txBody>
      </p:sp>
      <p:sp>
        <p:nvSpPr>
          <p:cNvPr id="3" name="TextBox 3"/>
          <p:cNvSpPr txBox="1"/>
          <p:nvPr/>
        </p:nvSpPr>
        <p:spPr>
          <a:xfrm>
            <a:off x="4898323" y="710115"/>
            <a:ext cx="9312227" cy="1081417"/>
          </a:xfrm>
          <a:prstGeom prst="rect">
            <a:avLst/>
          </a:prstGeom>
        </p:spPr>
        <p:txBody>
          <a:bodyPr lIns="0" tIns="0" rIns="0" bIns="0" rtlCol="0" anchor="t">
            <a:spAutoFit/>
          </a:bodyPr>
          <a:lstStyle/>
          <a:p>
            <a:pPr algn="ctr">
              <a:lnSpc>
                <a:spcPts val="8872"/>
              </a:lnSpc>
            </a:pPr>
            <a:r>
              <a:rPr lang="en-US" sz="6337">
                <a:solidFill>
                  <a:srgbClr val="FFFFFF"/>
                </a:solidFill>
                <a:latin typeface="Noto Serif Display"/>
              </a:rPr>
              <a:t>CONTENT</a:t>
            </a:r>
          </a:p>
        </p:txBody>
      </p:sp>
      <p:sp>
        <p:nvSpPr>
          <p:cNvPr id="4" name="TextBox 4"/>
          <p:cNvSpPr txBox="1"/>
          <p:nvPr/>
        </p:nvSpPr>
        <p:spPr>
          <a:xfrm>
            <a:off x="5556058" y="3600767"/>
            <a:ext cx="8654492" cy="4294670"/>
          </a:xfrm>
          <a:prstGeom prst="rect">
            <a:avLst/>
          </a:prstGeom>
        </p:spPr>
        <p:txBody>
          <a:bodyPr lIns="0" tIns="0" rIns="0" bIns="0" rtlCol="0" anchor="t">
            <a:spAutoFit/>
          </a:bodyPr>
          <a:lstStyle/>
          <a:p>
            <a:pPr algn="just">
              <a:lnSpc>
                <a:spcPts val="6885"/>
              </a:lnSpc>
            </a:pPr>
            <a:r>
              <a:rPr lang="en-US" sz="4918">
                <a:solidFill>
                  <a:srgbClr val="FFFFFF"/>
                </a:solidFill>
                <a:latin typeface="Noto Serif Display"/>
              </a:rPr>
              <a:t>1 . Trang mở đầu ( Cover )</a:t>
            </a:r>
          </a:p>
          <a:p>
            <a:pPr algn="just">
              <a:lnSpc>
                <a:spcPts val="6885"/>
              </a:lnSpc>
            </a:pPr>
            <a:r>
              <a:rPr lang="en-US" sz="4918">
                <a:solidFill>
                  <a:srgbClr val="FFFFFF"/>
                </a:solidFill>
                <a:latin typeface="Noto Serif Display"/>
              </a:rPr>
              <a:t> 2 . Nội dung </a:t>
            </a:r>
          </a:p>
          <a:p>
            <a:pPr algn="just">
              <a:lnSpc>
                <a:spcPts val="6885"/>
              </a:lnSpc>
            </a:pPr>
            <a:r>
              <a:rPr lang="en-US" sz="4918">
                <a:solidFill>
                  <a:srgbClr val="FFFFFF"/>
                </a:solidFill>
                <a:latin typeface="Noto Serif Display"/>
              </a:rPr>
              <a:t>3 . Chi tiết về game </a:t>
            </a:r>
          </a:p>
          <a:p>
            <a:pPr algn="just">
              <a:lnSpc>
                <a:spcPts val="6885"/>
              </a:lnSpc>
            </a:pPr>
            <a:r>
              <a:rPr lang="en-US" sz="4918">
                <a:solidFill>
                  <a:srgbClr val="FFFFFF"/>
                </a:solidFill>
                <a:latin typeface="Noto Serif Display"/>
              </a:rPr>
              <a:t>4 . Demo lại game </a:t>
            </a:r>
          </a:p>
          <a:p>
            <a:pPr algn="just">
              <a:lnSpc>
                <a:spcPts val="6885"/>
              </a:lnSpc>
            </a:pPr>
            <a:endParaRPr lang="en-US" sz="4918">
              <a:solidFill>
                <a:srgbClr val="FFFFFF"/>
              </a:solidFill>
              <a:latin typeface="Noto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342041"/>
            <a:ext cx="15423219" cy="3114645"/>
          </a:xfrm>
          <a:prstGeom prst="rect">
            <a:avLst/>
          </a:prstGeom>
        </p:spPr>
        <p:txBody>
          <a:bodyPr lIns="0" tIns="0" rIns="0" bIns="0" rtlCol="0" anchor="t">
            <a:spAutoFit/>
          </a:bodyPr>
          <a:lstStyle/>
          <a:p>
            <a:pPr algn="ctr">
              <a:lnSpc>
                <a:spcPts val="12576"/>
              </a:lnSpc>
            </a:pPr>
            <a:r>
              <a:rPr lang="en-US" sz="8983">
                <a:solidFill>
                  <a:srgbClr val="FFFFFF"/>
                </a:solidFill>
                <a:latin typeface="Noto Sans"/>
              </a:rPr>
              <a:t>Game đập chuột trên scratch </a:t>
            </a:r>
          </a:p>
        </p:txBody>
      </p:sp>
      <p:sp>
        <p:nvSpPr>
          <p:cNvPr id="3" name="TextBox 3"/>
          <p:cNvSpPr txBox="1"/>
          <p:nvPr/>
        </p:nvSpPr>
        <p:spPr>
          <a:xfrm>
            <a:off x="10425280" y="6168059"/>
            <a:ext cx="6834020" cy="3090241"/>
          </a:xfrm>
          <a:prstGeom prst="rect">
            <a:avLst/>
          </a:prstGeom>
        </p:spPr>
        <p:txBody>
          <a:bodyPr lIns="0" tIns="0" rIns="0" bIns="0" rtlCol="0" anchor="t">
            <a:spAutoFit/>
          </a:bodyPr>
          <a:lstStyle/>
          <a:p>
            <a:pPr algn="ctr">
              <a:lnSpc>
                <a:spcPts val="6180"/>
              </a:lnSpc>
            </a:pPr>
            <a:r>
              <a:rPr lang="en-US" sz="4414">
                <a:solidFill>
                  <a:srgbClr val="FFFFFF"/>
                </a:solidFill>
                <a:latin typeface="Noto Serif Display"/>
              </a:rPr>
              <a:t>Người hướng dẫn </a:t>
            </a:r>
          </a:p>
          <a:p>
            <a:pPr algn="ctr">
              <a:lnSpc>
                <a:spcPts val="6180"/>
              </a:lnSpc>
            </a:pPr>
            <a:r>
              <a:rPr lang="en-US" sz="4414">
                <a:solidFill>
                  <a:srgbClr val="FFFFFF"/>
                </a:solidFill>
                <a:latin typeface="Noto Serif Display"/>
              </a:rPr>
              <a:t>Trần Minh Cường </a:t>
            </a:r>
          </a:p>
          <a:p>
            <a:pPr algn="ctr">
              <a:lnSpc>
                <a:spcPts val="6180"/>
              </a:lnSpc>
            </a:pPr>
            <a:r>
              <a:rPr lang="en-US" sz="4414">
                <a:solidFill>
                  <a:srgbClr val="FFFFFF"/>
                </a:solidFill>
                <a:latin typeface="Noto Serif Display"/>
              </a:rPr>
              <a:t>Nguyễn Quảng An </a:t>
            </a:r>
          </a:p>
          <a:p>
            <a:pPr algn="ctr">
              <a:lnSpc>
                <a:spcPts val="6180"/>
              </a:lnSpc>
            </a:pPr>
            <a:r>
              <a:rPr lang="en-US" sz="4414">
                <a:solidFill>
                  <a:srgbClr val="FFFFFF"/>
                </a:solidFill>
                <a:latin typeface="Noto Serif Display"/>
              </a:rPr>
              <a:t>Hoàng Thiên Phú </a:t>
            </a:r>
          </a:p>
        </p:txBody>
      </p:sp>
      <p:sp>
        <p:nvSpPr>
          <p:cNvPr id="4" name="TextBox 4"/>
          <p:cNvSpPr txBox="1"/>
          <p:nvPr/>
        </p:nvSpPr>
        <p:spPr>
          <a:xfrm>
            <a:off x="1028700" y="7824457"/>
            <a:ext cx="5244392" cy="1433843"/>
          </a:xfrm>
          <a:prstGeom prst="rect">
            <a:avLst/>
          </a:prstGeom>
        </p:spPr>
        <p:txBody>
          <a:bodyPr lIns="0" tIns="0" rIns="0" bIns="0" rtlCol="0" anchor="t">
            <a:spAutoFit/>
          </a:bodyPr>
          <a:lstStyle/>
          <a:p>
            <a:pPr algn="ctr">
              <a:lnSpc>
                <a:spcPts val="5802"/>
              </a:lnSpc>
            </a:pPr>
            <a:r>
              <a:rPr lang="en-US" sz="4144">
                <a:solidFill>
                  <a:srgbClr val="FFFFFF"/>
                </a:solidFill>
                <a:latin typeface="Noto Serif Display"/>
              </a:rPr>
              <a:t>Người thực hiện </a:t>
            </a:r>
          </a:p>
          <a:p>
            <a:pPr algn="ctr">
              <a:lnSpc>
                <a:spcPts val="5802"/>
              </a:lnSpc>
            </a:pPr>
            <a:r>
              <a:rPr lang="en-US" sz="4144">
                <a:solidFill>
                  <a:srgbClr val="FFFFFF"/>
                </a:solidFill>
                <a:latin typeface="Noto Serif Display"/>
              </a:rPr>
              <a:t>Nguyễn Thị Lan Anh </a:t>
            </a:r>
          </a:p>
        </p:txBody>
      </p:sp>
      <p:sp>
        <p:nvSpPr>
          <p:cNvPr id="5" name="TextBox 5"/>
          <p:cNvSpPr txBox="1"/>
          <p:nvPr/>
        </p:nvSpPr>
        <p:spPr>
          <a:xfrm>
            <a:off x="8005137" y="4563110"/>
            <a:ext cx="2420144"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Noto Serif Display"/>
              </a:rPr>
              <a:t>Cover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sp>
      <p:sp>
        <p:nvSpPr>
          <p:cNvPr id="3" name="Freeform 3"/>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sp>
      <p:sp>
        <p:nvSpPr>
          <p:cNvPr id="4" name="TextBox 4"/>
          <p:cNvSpPr txBox="1"/>
          <p:nvPr/>
        </p:nvSpPr>
        <p:spPr>
          <a:xfrm>
            <a:off x="3839023" y="1268282"/>
            <a:ext cx="9769727" cy="1118063"/>
          </a:xfrm>
          <a:prstGeom prst="rect">
            <a:avLst/>
          </a:prstGeom>
        </p:spPr>
        <p:txBody>
          <a:bodyPr lIns="0" tIns="0" rIns="0" bIns="0" rtlCol="0" anchor="t">
            <a:spAutoFit/>
          </a:bodyPr>
          <a:lstStyle/>
          <a:p>
            <a:pPr algn="ctr">
              <a:lnSpc>
                <a:spcPts val="9212"/>
              </a:lnSpc>
            </a:pPr>
            <a:r>
              <a:rPr lang="en-US" sz="6580">
                <a:solidFill>
                  <a:srgbClr val="FFFFFF"/>
                </a:solidFill>
                <a:latin typeface="Noto Serif Display"/>
              </a:rPr>
              <a:t>2. Nôi dung </a:t>
            </a:r>
          </a:p>
        </p:txBody>
      </p:sp>
      <p:sp>
        <p:nvSpPr>
          <p:cNvPr id="5" name="TextBox 5"/>
          <p:cNvSpPr txBox="1"/>
          <p:nvPr/>
        </p:nvSpPr>
        <p:spPr>
          <a:xfrm>
            <a:off x="4259136" y="3883318"/>
            <a:ext cx="9769727" cy="1180465"/>
          </a:xfrm>
          <a:prstGeom prst="rect">
            <a:avLst/>
          </a:prstGeom>
        </p:spPr>
        <p:txBody>
          <a:bodyPr lIns="0" tIns="0" rIns="0" bIns="0" rtlCol="0" anchor="t">
            <a:spAutoFit/>
          </a:bodyPr>
          <a:lstStyle/>
          <a:p>
            <a:pPr>
              <a:lnSpc>
                <a:spcPts val="4759"/>
              </a:lnSpc>
            </a:pPr>
            <a:r>
              <a:rPr lang="en-US" sz="3399">
                <a:solidFill>
                  <a:srgbClr val="FFFFFF"/>
                </a:solidFill>
                <a:latin typeface="Noto Serif Display"/>
              </a:rPr>
              <a:t>2.1: Giới thiệu </a:t>
            </a:r>
          </a:p>
          <a:p>
            <a:pPr>
              <a:lnSpc>
                <a:spcPts val="4759"/>
              </a:lnSpc>
            </a:pPr>
            <a:r>
              <a:rPr lang="en-US" sz="3399">
                <a:solidFill>
                  <a:srgbClr val="FFFFFF"/>
                </a:solidFill>
                <a:latin typeface="Noto Serif Display"/>
              </a:rPr>
              <a:t>2.2: Nội dung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sp>
      <p:grpSp>
        <p:nvGrpSpPr>
          <p:cNvPr id="3" name="Group 3"/>
          <p:cNvGrpSpPr>
            <a:grpSpLocks noChangeAspect="1"/>
          </p:cNvGrpSpPr>
          <p:nvPr/>
        </p:nvGrpSpPr>
        <p:grpSpPr>
          <a:xfrm>
            <a:off x="554460" y="1181100"/>
            <a:ext cx="4159154" cy="8229600"/>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chemeClr val="accent2">
                <a:alpha val="0"/>
              </a:schemeClr>
            </a:solidFill>
            <a:ln w="12700">
              <a:solidFill>
                <a:srgbClr val="000000"/>
              </a:solidFill>
            </a:ln>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
        <p:nvSpPr>
          <p:cNvPr id="13" name="TextBox 13"/>
          <p:cNvSpPr txBox="1"/>
          <p:nvPr/>
        </p:nvSpPr>
        <p:spPr>
          <a:xfrm>
            <a:off x="732721" y="3727248"/>
            <a:ext cx="3642028" cy="1127953"/>
          </a:xfrm>
          <a:prstGeom prst="rect">
            <a:avLst/>
          </a:prstGeom>
        </p:spPr>
        <p:txBody>
          <a:bodyPr lIns="0" tIns="0" rIns="0" bIns="0" rtlCol="0" anchor="t">
            <a:spAutoFit/>
          </a:bodyPr>
          <a:lstStyle/>
          <a:p>
            <a:pPr algn="ctr">
              <a:lnSpc>
                <a:spcPts val="4504"/>
              </a:lnSpc>
            </a:pPr>
            <a:r>
              <a:rPr lang="en-US" sz="3217">
                <a:solidFill>
                  <a:srgbClr val="141414"/>
                </a:solidFill>
                <a:latin typeface="Noto Serif Display Bold"/>
              </a:rPr>
              <a:t>Nguyễn Thị Lan Anh</a:t>
            </a:r>
          </a:p>
        </p:txBody>
      </p:sp>
      <p:sp>
        <p:nvSpPr>
          <p:cNvPr id="14" name="TextBox 14"/>
          <p:cNvSpPr txBox="1"/>
          <p:nvPr/>
        </p:nvSpPr>
        <p:spPr>
          <a:xfrm>
            <a:off x="5276503" y="2708797"/>
            <a:ext cx="9049590" cy="1085127"/>
          </a:xfrm>
          <a:prstGeom prst="rect">
            <a:avLst/>
          </a:prstGeom>
        </p:spPr>
        <p:txBody>
          <a:bodyPr lIns="0" tIns="0" rIns="0" bIns="0" rtlCol="0" anchor="t">
            <a:spAutoFit/>
          </a:bodyPr>
          <a:lstStyle/>
          <a:p>
            <a:pPr algn="ctr">
              <a:lnSpc>
                <a:spcPts val="4393"/>
              </a:lnSpc>
            </a:pPr>
            <a:r>
              <a:rPr lang="en-US" sz="3138">
                <a:solidFill>
                  <a:srgbClr val="FFFFFF"/>
                </a:solidFill>
                <a:latin typeface="Noto Serif Display"/>
              </a:rPr>
              <a:t>Đang học tại trường học viện công nghệ và bưu chính viễn thông</a:t>
            </a:r>
          </a:p>
        </p:txBody>
      </p:sp>
      <p:sp>
        <p:nvSpPr>
          <p:cNvPr id="15" name="TextBox 15"/>
          <p:cNvSpPr txBox="1"/>
          <p:nvPr/>
        </p:nvSpPr>
        <p:spPr>
          <a:xfrm>
            <a:off x="5409583" y="5024567"/>
            <a:ext cx="8517270" cy="540647"/>
          </a:xfrm>
          <a:prstGeom prst="rect">
            <a:avLst/>
          </a:prstGeom>
        </p:spPr>
        <p:txBody>
          <a:bodyPr lIns="0" tIns="0" rIns="0" bIns="0" rtlCol="0" anchor="t">
            <a:spAutoFit/>
          </a:bodyPr>
          <a:lstStyle/>
          <a:p>
            <a:pPr algn="ctr">
              <a:lnSpc>
                <a:spcPts val="4480"/>
              </a:lnSpc>
            </a:pPr>
            <a:r>
              <a:rPr lang="en-US" sz="3200" dirty="0" err="1">
                <a:solidFill>
                  <a:srgbClr val="FFFFFF"/>
                </a:solidFill>
                <a:latin typeface="Noto Serif Display"/>
              </a:rPr>
              <a:t>Lớp</a:t>
            </a:r>
            <a:r>
              <a:rPr lang="en-US" sz="3200" dirty="0">
                <a:solidFill>
                  <a:srgbClr val="FFFFFF"/>
                </a:solidFill>
                <a:latin typeface="Noto Serif Display"/>
              </a:rPr>
              <a:t> : HN-PTIT KS2023c</a:t>
            </a:r>
          </a:p>
        </p:txBody>
      </p:sp>
      <p:sp>
        <p:nvSpPr>
          <p:cNvPr id="16" name="TextBox 16"/>
          <p:cNvSpPr txBox="1"/>
          <p:nvPr/>
        </p:nvSpPr>
        <p:spPr>
          <a:xfrm>
            <a:off x="5276503" y="7093288"/>
            <a:ext cx="8783430" cy="1834097"/>
          </a:xfrm>
          <a:prstGeom prst="rect">
            <a:avLst/>
          </a:prstGeom>
        </p:spPr>
        <p:txBody>
          <a:bodyPr lIns="0" tIns="0" rIns="0" bIns="0" rtlCol="0" anchor="t">
            <a:spAutoFit/>
          </a:bodyPr>
          <a:lstStyle/>
          <a:p>
            <a:pPr algn="ctr">
              <a:lnSpc>
                <a:spcPts val="4908"/>
              </a:lnSpc>
            </a:pPr>
            <a:r>
              <a:rPr lang="en-US" sz="3506">
                <a:solidFill>
                  <a:srgbClr val="FFFFFF"/>
                </a:solidFill>
                <a:latin typeface="Noto Serif Display"/>
              </a:rPr>
              <a:t>Sinh ngày : 21/09/2005</a:t>
            </a:r>
          </a:p>
          <a:p>
            <a:pPr algn="ctr">
              <a:lnSpc>
                <a:spcPts val="4908"/>
              </a:lnSpc>
            </a:pPr>
            <a:r>
              <a:rPr lang="en-US" sz="3506">
                <a:solidFill>
                  <a:srgbClr val="FFFFFF"/>
                </a:solidFill>
                <a:latin typeface="Noto Serif Display"/>
              </a:rPr>
              <a:t>Đến từ : Phú Thọ mảnh đất thờ những vị vua hùng của nước ta </a:t>
            </a:r>
          </a:p>
        </p:txBody>
      </p:sp>
      <p:sp>
        <p:nvSpPr>
          <p:cNvPr id="18" name="TextBox 17">
            <a:extLst>
              <a:ext uri="{FF2B5EF4-FFF2-40B4-BE49-F238E27FC236}">
                <a16:creationId xmlns:a16="http://schemas.microsoft.com/office/drawing/2014/main" id="{8C2520A2-C182-4426-5002-653B1F810C56}"/>
              </a:ext>
            </a:extLst>
          </p:cNvPr>
          <p:cNvSpPr txBox="1"/>
          <p:nvPr/>
        </p:nvSpPr>
        <p:spPr>
          <a:xfrm>
            <a:off x="-1937963" y="4479281"/>
            <a:ext cx="9144000" cy="584584"/>
          </a:xfrm>
          <a:prstGeom prst="rect">
            <a:avLst/>
          </a:prstGeom>
          <a:noFill/>
        </p:spPr>
        <p:txBody>
          <a:bodyPr wrap="square">
            <a:spAutoFit/>
          </a:bodyPr>
          <a:lstStyle/>
          <a:p>
            <a:pPr algn="ctr">
              <a:lnSpc>
                <a:spcPts val="4480"/>
              </a:lnSpc>
            </a:pPr>
            <a:r>
              <a:rPr lang="vi-VN" dirty="0">
                <a:solidFill>
                  <a:srgbClr val="00B0F0"/>
                </a:solidFill>
                <a:latin typeface="Noto Serif Display"/>
              </a:rPr>
              <a:t>Nguyễn Thị Lan Anh</a:t>
            </a:r>
            <a:endParaRPr lang="en-US" sz="1800" dirty="0">
              <a:solidFill>
                <a:srgbClr val="00B0F0"/>
              </a:solidFill>
              <a:latin typeface="Noto Serif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5119313" y="699406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2"/>
            <a:stretch>
              <a:fillRect/>
            </a:stretch>
          </a:blipFill>
        </p:spPr>
      </p:sp>
      <p:sp>
        <p:nvSpPr>
          <p:cNvPr id="3" name="TextBox 3"/>
          <p:cNvSpPr txBox="1"/>
          <p:nvPr/>
        </p:nvSpPr>
        <p:spPr>
          <a:xfrm>
            <a:off x="3405545" y="1202126"/>
            <a:ext cx="13532057" cy="10445634"/>
          </a:xfrm>
          <a:prstGeom prst="rect">
            <a:avLst/>
          </a:prstGeom>
        </p:spPr>
        <p:txBody>
          <a:bodyPr lIns="0" tIns="0" rIns="0" bIns="0" rtlCol="0" anchor="t">
            <a:spAutoFit/>
          </a:bodyPr>
          <a:lstStyle/>
          <a:p>
            <a:pPr algn="ctr">
              <a:lnSpc>
                <a:spcPts val="7531"/>
              </a:lnSpc>
            </a:pPr>
            <a:r>
              <a:rPr lang="en-US" sz="5379">
                <a:solidFill>
                  <a:srgbClr val="FFFFFF"/>
                </a:solidFill>
                <a:latin typeface="Noto Serif Display"/>
              </a:rPr>
              <a:t>Game  đập  chuột  tên scratch </a:t>
            </a:r>
          </a:p>
          <a:p>
            <a:pPr algn="ctr">
              <a:lnSpc>
                <a:spcPts val="7531"/>
              </a:lnSpc>
            </a:pPr>
            <a:endParaRPr lang="en-US" sz="5379">
              <a:solidFill>
                <a:srgbClr val="FFFFFF"/>
              </a:solidFill>
              <a:latin typeface="Noto Serif Display"/>
            </a:endParaRPr>
          </a:p>
          <a:p>
            <a:pPr>
              <a:lnSpc>
                <a:spcPts val="7531"/>
              </a:lnSpc>
            </a:pPr>
            <a:r>
              <a:rPr lang="en-US" sz="5379">
                <a:solidFill>
                  <a:srgbClr val="FFFFFF"/>
                </a:solidFill>
                <a:latin typeface="Noto Serif Display"/>
              </a:rPr>
              <a:t>1.Tổng quan về sân khấu của game đập chuột </a:t>
            </a:r>
          </a:p>
          <a:p>
            <a:pPr>
              <a:lnSpc>
                <a:spcPts val="7531"/>
              </a:lnSpc>
            </a:pPr>
            <a:r>
              <a:rPr lang="en-US" sz="5379">
                <a:solidFill>
                  <a:srgbClr val="FFFFFF"/>
                </a:solidFill>
                <a:latin typeface="Noto Serif Display"/>
              </a:rPr>
              <a:t>2. Cơ chế hoạt động của nhân vật búa, chuột , bom ở trong game </a:t>
            </a:r>
          </a:p>
          <a:p>
            <a:pPr>
              <a:lnSpc>
                <a:spcPts val="7531"/>
              </a:lnSpc>
            </a:pPr>
            <a:r>
              <a:rPr lang="en-US" sz="5379">
                <a:solidFill>
                  <a:srgbClr val="FFFFFF"/>
                </a:solidFill>
                <a:latin typeface="Noto Serif Display"/>
              </a:rPr>
              <a:t>3. Cách tính điểm </a:t>
            </a:r>
          </a:p>
          <a:p>
            <a:pPr algn="ctr">
              <a:lnSpc>
                <a:spcPts val="7531"/>
              </a:lnSpc>
            </a:pPr>
            <a:endParaRPr lang="en-US" sz="5379">
              <a:solidFill>
                <a:srgbClr val="FFFFFF"/>
              </a:solidFill>
              <a:latin typeface="Noto Serif Display"/>
            </a:endParaRPr>
          </a:p>
          <a:p>
            <a:pPr algn="ctr">
              <a:lnSpc>
                <a:spcPts val="7531"/>
              </a:lnSpc>
            </a:pPr>
            <a:endParaRPr lang="en-US" sz="5379">
              <a:solidFill>
                <a:srgbClr val="FFFFFF"/>
              </a:solidFill>
              <a:latin typeface="Noto Serif Display"/>
            </a:endParaRPr>
          </a:p>
          <a:p>
            <a:pPr algn="ctr">
              <a:lnSpc>
                <a:spcPts val="7531"/>
              </a:lnSpc>
            </a:pPr>
            <a:endParaRPr lang="en-US" sz="5379">
              <a:solidFill>
                <a:srgbClr val="FFFFFF"/>
              </a:solidFill>
              <a:latin typeface="Noto Serif Display"/>
            </a:endParaRPr>
          </a:p>
          <a:p>
            <a:pPr algn="ctr">
              <a:lnSpc>
                <a:spcPts val="7531"/>
              </a:lnSpc>
            </a:pPr>
            <a:endParaRPr lang="en-US" sz="5379">
              <a:solidFill>
                <a:srgbClr val="FFFFFF"/>
              </a:solidFill>
              <a:latin typeface="Noto Serif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673234" y="866775"/>
            <a:ext cx="6944088" cy="1296884"/>
          </a:xfrm>
          <a:prstGeom prst="rect">
            <a:avLst/>
          </a:prstGeom>
        </p:spPr>
        <p:txBody>
          <a:bodyPr lIns="0" tIns="0" rIns="0" bIns="0" rtlCol="0" anchor="t">
            <a:spAutoFit/>
          </a:bodyPr>
          <a:lstStyle/>
          <a:p>
            <a:pPr algn="ctr">
              <a:lnSpc>
                <a:spcPts val="10434"/>
              </a:lnSpc>
            </a:pPr>
            <a:r>
              <a:rPr lang="en-US" sz="7453">
                <a:solidFill>
                  <a:srgbClr val="FFFFFF"/>
                </a:solidFill>
                <a:latin typeface="DejaVu Serif"/>
              </a:rPr>
              <a:t> Chi tiết </a:t>
            </a:r>
          </a:p>
        </p:txBody>
      </p:sp>
      <p:sp>
        <p:nvSpPr>
          <p:cNvPr id="3" name="TextBox 3"/>
          <p:cNvSpPr txBox="1"/>
          <p:nvPr/>
        </p:nvSpPr>
        <p:spPr>
          <a:xfrm>
            <a:off x="4875631" y="2614555"/>
            <a:ext cx="8630092" cy="5972640"/>
          </a:xfrm>
          <a:prstGeom prst="rect">
            <a:avLst/>
          </a:prstGeom>
        </p:spPr>
        <p:txBody>
          <a:bodyPr lIns="0" tIns="0" rIns="0" bIns="0" rtlCol="0" anchor="t">
            <a:spAutoFit/>
          </a:bodyPr>
          <a:lstStyle/>
          <a:p>
            <a:pPr>
              <a:lnSpc>
                <a:spcPts val="5915"/>
              </a:lnSpc>
            </a:pPr>
            <a:r>
              <a:rPr lang="en-US" sz="4225">
                <a:solidFill>
                  <a:srgbClr val="FFFFFF"/>
                </a:solidFill>
                <a:latin typeface="Noto Serif Display"/>
              </a:rPr>
              <a:t>3.1 : Lí do khiến bản thân chọn game này </a:t>
            </a:r>
          </a:p>
          <a:p>
            <a:pPr>
              <a:lnSpc>
                <a:spcPts val="5915"/>
              </a:lnSpc>
            </a:pPr>
            <a:r>
              <a:rPr lang="en-US" sz="4225">
                <a:solidFill>
                  <a:srgbClr val="FFFFFF"/>
                </a:solidFill>
                <a:latin typeface="Noto Serif Display"/>
              </a:rPr>
              <a:t>3.2 : Câu truyện giới thiệu về game </a:t>
            </a:r>
          </a:p>
          <a:p>
            <a:pPr>
              <a:lnSpc>
                <a:spcPts val="5915"/>
              </a:lnSpc>
            </a:pPr>
            <a:r>
              <a:rPr lang="en-US" sz="4225">
                <a:solidFill>
                  <a:srgbClr val="FFFFFF"/>
                </a:solidFill>
                <a:latin typeface="Noto Serif Display"/>
              </a:rPr>
              <a:t>3.3 : Giới thiệu về công nghệ sử dụng </a:t>
            </a:r>
          </a:p>
          <a:p>
            <a:pPr>
              <a:lnSpc>
                <a:spcPts val="5915"/>
              </a:lnSpc>
            </a:pPr>
            <a:r>
              <a:rPr lang="en-US" sz="4225">
                <a:solidFill>
                  <a:srgbClr val="FFFFFF"/>
                </a:solidFill>
                <a:latin typeface="Noto Serif Display"/>
              </a:rPr>
              <a:t>3.4 : Giới thiệu về trò chơi </a:t>
            </a:r>
          </a:p>
          <a:p>
            <a:pPr>
              <a:lnSpc>
                <a:spcPts val="5915"/>
              </a:lnSpc>
            </a:pPr>
            <a:endParaRPr lang="en-US" sz="4225">
              <a:solidFill>
                <a:srgbClr val="FFFFFF"/>
              </a:solidFill>
              <a:latin typeface="Noto Serif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1028700" y="914400"/>
            <a:ext cx="15725171" cy="1016464"/>
          </a:xfrm>
          <a:prstGeom prst="rect">
            <a:avLst/>
          </a:prstGeom>
        </p:spPr>
        <p:txBody>
          <a:bodyPr lIns="0" tIns="0" rIns="0" bIns="0" rtlCol="0" anchor="t">
            <a:spAutoFit/>
          </a:bodyPr>
          <a:lstStyle/>
          <a:p>
            <a:pPr algn="ctr">
              <a:lnSpc>
                <a:spcPts val="8359"/>
              </a:lnSpc>
            </a:pPr>
            <a:r>
              <a:rPr lang="en-US" sz="5970">
                <a:solidFill>
                  <a:srgbClr val="FFFFFF"/>
                </a:solidFill>
                <a:latin typeface="Noto Serif Display"/>
              </a:rPr>
              <a:t>Lí do lựa chọn làm về game đập chuột </a:t>
            </a:r>
          </a:p>
        </p:txBody>
      </p:sp>
      <p:sp>
        <p:nvSpPr>
          <p:cNvPr id="4" name="TextBox 4"/>
          <p:cNvSpPr txBox="1"/>
          <p:nvPr/>
        </p:nvSpPr>
        <p:spPr>
          <a:xfrm>
            <a:off x="1028700" y="2806848"/>
            <a:ext cx="16229825" cy="5236947"/>
          </a:xfrm>
          <a:prstGeom prst="rect">
            <a:avLst/>
          </a:prstGeom>
        </p:spPr>
        <p:txBody>
          <a:bodyPr lIns="0" tIns="0" rIns="0" bIns="0" rtlCol="0" anchor="t">
            <a:spAutoFit/>
          </a:bodyPr>
          <a:lstStyle/>
          <a:p>
            <a:pPr>
              <a:lnSpc>
                <a:spcPts val="4630"/>
              </a:lnSpc>
            </a:pPr>
            <a:r>
              <a:rPr lang="en-US" sz="3307">
                <a:solidFill>
                  <a:srgbClr val="FFFFFF"/>
                </a:solidFill>
                <a:latin typeface="Noto Serif Display"/>
              </a:rPr>
              <a:t>-Nhằm giảm stress sau một ngày học tập và làm việc mệt mỏi . Và nhằm đập chết mô hình của con vật xấu xa phá hoại nhiều thứ  làm tổn thất to  lớn và là mối đe dọa nguy hiểm đối với người nông dân và là loài gặm nhấm mang lại bệnh hạch chuột </a:t>
            </a:r>
          </a:p>
          <a:p>
            <a:pPr>
              <a:lnSpc>
                <a:spcPts val="4630"/>
              </a:lnSpc>
            </a:pPr>
            <a:r>
              <a:rPr lang="en-US" sz="3307">
                <a:solidFill>
                  <a:srgbClr val="FFFFFF"/>
                </a:solidFill>
                <a:latin typeface="Noto Serif Display"/>
              </a:rPr>
              <a:t>--”Khắc tinh” của mùa màng chính là những con chuột . Mình là con của người nông dân ,nên khi sáng tạo game đã chon game đập chuột chỉ mong mùa màng của những người nông dân sẽ bội thu và sẽ tiêu diệt được lũ chuột </a:t>
            </a:r>
          </a:p>
          <a:p>
            <a:pPr>
              <a:lnSpc>
                <a:spcPts val="4630"/>
              </a:lnSpc>
            </a:pPr>
            <a:endParaRPr lang="en-US" sz="3307">
              <a:solidFill>
                <a:srgbClr val="FFFFFF"/>
              </a:solidFill>
              <a:latin typeface="Noto Serif Display"/>
            </a:endParaRPr>
          </a:p>
          <a:p>
            <a:pPr>
              <a:lnSpc>
                <a:spcPts val="4630"/>
              </a:lnSpc>
            </a:pPr>
            <a:endParaRPr lang="en-US" sz="3307">
              <a:solidFill>
                <a:srgbClr val="FFFFFF"/>
              </a:solidFill>
              <a:latin typeface="Noto Serif Displ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659</Words>
  <Application>Microsoft Office PowerPoint</Application>
  <PresentationFormat>Custom</PresentationFormat>
  <Paragraphs>65</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Noto Serif Display Bold</vt:lpstr>
      <vt:lpstr>DejaVu Serif</vt:lpstr>
      <vt:lpstr>Calibri</vt:lpstr>
      <vt:lpstr>Arial</vt:lpstr>
      <vt:lpstr>Noto Serif Display</vt:lpstr>
      <vt:lpstr>Muli</vt:lpstr>
      <vt:lpstr>Noto Serif Display Italics</vt:lpstr>
      <vt:lpstr>Futura Display</vt:lpstr>
      <vt:lpstr>Mr Dafoe</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thuyết trình project</dc:title>
  <cp:lastModifiedBy>Lan Anh Nguyễn</cp:lastModifiedBy>
  <cp:revision>2</cp:revision>
  <dcterms:created xsi:type="dcterms:W3CDTF">2006-08-16T00:00:00Z</dcterms:created>
  <dcterms:modified xsi:type="dcterms:W3CDTF">2023-11-03T09:43:53Z</dcterms:modified>
  <dc:identifier>DAFy9f3KRro</dc:identifier>
</cp:coreProperties>
</file>